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476" r:id="rId3"/>
    <p:sldId id="408" r:id="rId4"/>
    <p:sldId id="477" r:id="rId5"/>
    <p:sldId id="478" r:id="rId6"/>
    <p:sldId id="480" r:id="rId7"/>
    <p:sldId id="466" r:id="rId8"/>
    <p:sldId id="467" r:id="rId9"/>
    <p:sldId id="468" r:id="rId10"/>
    <p:sldId id="445" r:id="rId11"/>
    <p:sldId id="481" r:id="rId12"/>
    <p:sldId id="483" r:id="rId13"/>
    <p:sldId id="484" r:id="rId14"/>
    <p:sldId id="454" r:id="rId15"/>
    <p:sldId id="482" r:id="rId16"/>
    <p:sldId id="461" r:id="rId17"/>
    <p:sldId id="462" r:id="rId18"/>
    <p:sldId id="465" r:id="rId19"/>
    <p:sldId id="464" r:id="rId20"/>
    <p:sldId id="440" r:id="rId21"/>
    <p:sldId id="443" r:id="rId22"/>
    <p:sldId id="472" r:id="rId23"/>
    <p:sldId id="469" r:id="rId24"/>
    <p:sldId id="460" r:id="rId25"/>
    <p:sldId id="486" r:id="rId26"/>
    <p:sldId id="485" r:id="rId27"/>
    <p:sldId id="455" r:id="rId28"/>
    <p:sldId id="471" r:id="rId29"/>
    <p:sldId id="422" r:id="rId30"/>
    <p:sldId id="487" r:id="rId31"/>
    <p:sldId id="488" r:id="rId32"/>
    <p:sldId id="507" r:id="rId33"/>
    <p:sldId id="456" r:id="rId34"/>
    <p:sldId id="490" r:id="rId35"/>
    <p:sldId id="491" r:id="rId36"/>
    <p:sldId id="496" r:id="rId37"/>
    <p:sldId id="435" r:id="rId38"/>
    <p:sldId id="492" r:id="rId39"/>
    <p:sldId id="497" r:id="rId40"/>
    <p:sldId id="498" r:id="rId41"/>
    <p:sldId id="493" r:id="rId42"/>
    <p:sldId id="494" r:id="rId43"/>
    <p:sldId id="495" r:id="rId44"/>
    <p:sldId id="489" r:id="rId45"/>
    <p:sldId id="499" r:id="rId46"/>
    <p:sldId id="500" r:id="rId47"/>
    <p:sldId id="501" r:id="rId48"/>
    <p:sldId id="502" r:id="rId49"/>
    <p:sldId id="503" r:id="rId50"/>
    <p:sldId id="504" r:id="rId51"/>
    <p:sldId id="505" r:id="rId52"/>
    <p:sldId id="458" r:id="rId53"/>
    <p:sldId id="506" r:id="rId54"/>
    <p:sldId id="508" r:id="rId55"/>
    <p:sldId id="475" r:id="rId56"/>
    <p:sldId id="417" r:id="rId57"/>
    <p:sldId id="509" r:id="rId58"/>
    <p:sldId id="416" r:id="rId5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Черняк Игорь Александрович" initials="ЧИА"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053" autoAdjust="0"/>
  </p:normalViewPr>
  <p:slideViewPr>
    <p:cSldViewPr snapToGrid="0">
      <p:cViewPr>
        <p:scale>
          <a:sx n="53" d="100"/>
          <a:sy n="53" d="100"/>
        </p:scale>
        <p:origin x="-682" y="-13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CA6BD-26F8-47B9-8365-C0F7544726B6}" type="datetimeFigureOut">
              <a:rPr lang="x-none" smtClean="0"/>
              <a:pPr/>
              <a:t>16.04.2026</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B9785-31BF-4C37-B241-7B07ECFC8C17}" type="slidenum">
              <a:rPr lang="x-none" smtClean="0"/>
              <a:pPr/>
              <a:t>‹#›</a:t>
            </a:fld>
            <a:endParaRPr lang="x-none"/>
          </a:p>
        </p:txBody>
      </p:sp>
    </p:spTree>
    <p:extLst>
      <p:ext uri="{BB962C8B-B14F-4D97-AF65-F5344CB8AC3E}">
        <p14:creationId xmlns:p14="http://schemas.microsoft.com/office/powerpoint/2010/main" val="374208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187B9785-31BF-4C37-B241-7B07ECFC8C17}" type="slidenum">
              <a:rPr lang="x-none" smtClean="0"/>
              <a:pPr/>
              <a:t>1</a:t>
            </a:fld>
            <a:endParaRPr lang="x-none"/>
          </a:p>
        </p:txBody>
      </p:sp>
    </p:spTree>
    <p:extLst>
      <p:ext uri="{BB962C8B-B14F-4D97-AF65-F5344CB8AC3E}">
        <p14:creationId xmlns:p14="http://schemas.microsoft.com/office/powerpoint/2010/main" val="76420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BB54D1A-675B-F73F-BE55-E53EA61CF07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 xmlns:a16="http://schemas.microsoft.com/office/drawing/2014/main" id="{D75FFD2C-BC34-1AAF-F8B1-FEFCA917F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 xmlns:a16="http://schemas.microsoft.com/office/drawing/2014/main" id="{A4AFA766-6BA2-6467-B6EE-0AAABA7D65DC}"/>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5" name="Нижний колонтитул 4">
            <a:extLst>
              <a:ext uri="{FF2B5EF4-FFF2-40B4-BE49-F238E27FC236}">
                <a16:creationId xmlns="" xmlns:a16="http://schemas.microsoft.com/office/drawing/2014/main" id="{46DCF1A4-AB64-8028-FDC6-353229C8C2ED}"/>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91F4ECC5-43BA-333C-48C8-C2993AF90AC0}"/>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75580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5FECD6F-30FE-7D54-06FE-6B0F0E9735CE}"/>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 xmlns:a16="http://schemas.microsoft.com/office/drawing/2014/main" id="{4F0D3E51-1547-F971-9BB6-C98F96F250F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8F279FAF-0C80-F20E-A355-4E09329EDE60}"/>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5" name="Нижний колонтитул 4">
            <a:extLst>
              <a:ext uri="{FF2B5EF4-FFF2-40B4-BE49-F238E27FC236}">
                <a16:creationId xmlns="" xmlns:a16="http://schemas.microsoft.com/office/drawing/2014/main" id="{0874895F-5EA0-5417-7592-192C50B07225}"/>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A5213C32-A22F-DF94-031A-A104384EAF96}"/>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398898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10CA05C8-2508-6354-C422-513033A2101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 xmlns:a16="http://schemas.microsoft.com/office/drawing/2014/main" id="{2D6BD4EA-0162-D150-1BDC-CEF2425C289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66A75BF4-FE41-AD77-E92F-E7635DB249DF}"/>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5" name="Нижний колонтитул 4">
            <a:extLst>
              <a:ext uri="{FF2B5EF4-FFF2-40B4-BE49-F238E27FC236}">
                <a16:creationId xmlns="" xmlns:a16="http://schemas.microsoft.com/office/drawing/2014/main" id="{D853C1CB-BF75-9546-20D8-569D089E6F95}"/>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BC686573-90CA-22DC-C210-92DC0EAEE607}"/>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89314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3B07B9E-5173-7156-F45D-3F387A876A12}"/>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6E330694-88CA-1FA8-793F-7B1931F95E4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DDE95229-78A3-4812-3376-61F2CA0F855C}"/>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5" name="Нижний колонтитул 4">
            <a:extLst>
              <a:ext uri="{FF2B5EF4-FFF2-40B4-BE49-F238E27FC236}">
                <a16:creationId xmlns="" xmlns:a16="http://schemas.microsoft.com/office/drawing/2014/main" id="{F4840CEF-B7F8-37EB-2561-78ED7140C98E}"/>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1E4BDC7F-96F9-BECD-8323-EAA4E2B62A67}"/>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753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93DBB73-1C68-64E8-D79D-69B86263674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 xmlns:a16="http://schemas.microsoft.com/office/drawing/2014/main" id="{59FE02B2-75DE-3019-505D-4B3FF06C8B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6E180168-EE7E-BDC6-FB88-A76A40699ECD}"/>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5" name="Нижний колонтитул 4">
            <a:extLst>
              <a:ext uri="{FF2B5EF4-FFF2-40B4-BE49-F238E27FC236}">
                <a16:creationId xmlns="" xmlns:a16="http://schemas.microsoft.com/office/drawing/2014/main" id="{81F10D62-A5AC-413B-2C12-A452828530A1}"/>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65DA9A84-5360-81E1-D726-EFD958F6273A}"/>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13904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EB82552-43D4-4CAC-8856-702BE76E6C51}"/>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FF9F229B-27E7-9DE9-8121-D1524058668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 xmlns:a16="http://schemas.microsoft.com/office/drawing/2014/main" id="{D43E0E61-712F-3E2D-5DB0-33AC787B5D7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 xmlns:a16="http://schemas.microsoft.com/office/drawing/2014/main" id="{F1B0B0A2-C98D-6F45-5AF1-2C626FC874FA}"/>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6" name="Нижний колонтитул 5">
            <a:extLst>
              <a:ext uri="{FF2B5EF4-FFF2-40B4-BE49-F238E27FC236}">
                <a16:creationId xmlns="" xmlns:a16="http://schemas.microsoft.com/office/drawing/2014/main" id="{EAFD4EF9-EFF5-17EC-B221-A2D998D18CF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49ED29B3-6C7D-813B-F110-9865B8D2C39A}"/>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1961057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8DC8729-58FA-AE2D-1CD8-2CA28A73A213}"/>
              </a:ext>
            </a:extLst>
          </p:cNvPr>
          <p:cNvSpPr>
            <a:spLocks noGrp="1"/>
          </p:cNvSpPr>
          <p:nvPr>
            <p:ph type="title"/>
          </p:nvPr>
        </p:nvSpPr>
        <p:spPr>
          <a:xfrm>
            <a:off x="839788" y="365125"/>
            <a:ext cx="10515600" cy="1325563"/>
          </a:xfrm>
        </p:spPr>
        <p:txBody>
          <a:bodyPr/>
          <a:lstStyle/>
          <a:p>
            <a:r>
              <a:rPr lang="ru-RU"/>
              <a:t>Образец заголовка</a:t>
            </a:r>
            <a:endParaRPr lang="x-none"/>
          </a:p>
        </p:txBody>
      </p:sp>
      <p:sp>
        <p:nvSpPr>
          <p:cNvPr id="3" name="Текст 2">
            <a:extLst>
              <a:ext uri="{FF2B5EF4-FFF2-40B4-BE49-F238E27FC236}">
                <a16:creationId xmlns="" xmlns:a16="http://schemas.microsoft.com/office/drawing/2014/main" id="{6F00678C-5A28-6F13-7079-F70420453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52B08224-4DF0-8058-7A7C-8581BD40940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 xmlns:a16="http://schemas.microsoft.com/office/drawing/2014/main" id="{8E2EAEB5-55A9-C765-2180-371DD36E6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03182C34-A45A-7C3C-B5E2-2D8E533FD75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 xmlns:a16="http://schemas.microsoft.com/office/drawing/2014/main" id="{2875ED47-B0E6-39A8-9210-9B889117744B}"/>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8" name="Нижний колонтитул 7">
            <a:extLst>
              <a:ext uri="{FF2B5EF4-FFF2-40B4-BE49-F238E27FC236}">
                <a16:creationId xmlns="" xmlns:a16="http://schemas.microsoft.com/office/drawing/2014/main" id="{AF3A162B-4FC8-F0D8-8763-98146340F690}"/>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 xmlns:a16="http://schemas.microsoft.com/office/drawing/2014/main" id="{7856C974-5B07-9231-B149-F85908E050C8}"/>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359878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0C035ED-8A40-E364-CAE9-0986AEBA99CF}"/>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 xmlns:a16="http://schemas.microsoft.com/office/drawing/2014/main" id="{5A9AD1EC-1C7B-B64F-A097-84D5DD741AA4}"/>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4" name="Нижний колонтитул 3">
            <a:extLst>
              <a:ext uri="{FF2B5EF4-FFF2-40B4-BE49-F238E27FC236}">
                <a16:creationId xmlns="" xmlns:a16="http://schemas.microsoft.com/office/drawing/2014/main" id="{D42894BF-61A6-8546-A894-9E2839E1EF06}"/>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 xmlns:a16="http://schemas.microsoft.com/office/drawing/2014/main" id="{FC8A2EF4-E114-0B7C-0B49-4F4E1B5D231E}"/>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6958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ADD6E6DA-753C-B5EA-0A8F-2AA738A4F61A}"/>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3" name="Нижний колонтитул 2">
            <a:extLst>
              <a:ext uri="{FF2B5EF4-FFF2-40B4-BE49-F238E27FC236}">
                <a16:creationId xmlns="" xmlns:a16="http://schemas.microsoft.com/office/drawing/2014/main" id="{A64C8FB7-480A-189E-14F0-298BF4980441}"/>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 xmlns:a16="http://schemas.microsoft.com/office/drawing/2014/main" id="{262674C1-85D8-726B-C924-D95B3462F204}"/>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81604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58F56C7-A3E5-994A-4686-A97FE99854B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 xmlns:a16="http://schemas.microsoft.com/office/drawing/2014/main" id="{7786ED05-95F0-0D2C-E0FC-A8EE7047A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 xmlns:a16="http://schemas.microsoft.com/office/drawing/2014/main" id="{D0F42F17-7D56-19D1-6174-FBBE97F93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C9329BE1-C1B6-78C3-2953-B166D7FEA0EC}"/>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6" name="Нижний колонтитул 5">
            <a:extLst>
              <a:ext uri="{FF2B5EF4-FFF2-40B4-BE49-F238E27FC236}">
                <a16:creationId xmlns="" xmlns:a16="http://schemas.microsoft.com/office/drawing/2014/main" id="{CE9CC8D2-525B-B576-A5CE-A5F4295ACB39}"/>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CF1FF493-7B9C-5A8B-4746-B14DA133FC06}"/>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197875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DAD0736-8036-617C-63D8-609B2E3CA78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 xmlns:a16="http://schemas.microsoft.com/office/drawing/2014/main" id="{370DCAD8-3BD5-C8C7-1EAE-7C05F86CC0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Текст 3">
            <a:extLst>
              <a:ext uri="{FF2B5EF4-FFF2-40B4-BE49-F238E27FC236}">
                <a16:creationId xmlns="" xmlns:a16="http://schemas.microsoft.com/office/drawing/2014/main" id="{D9B28F85-F1A3-A3D6-AE3C-DF461DBB6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9DDC92A9-F4E9-65CA-AC53-568EFCF28855}"/>
              </a:ext>
            </a:extLst>
          </p:cNvPr>
          <p:cNvSpPr>
            <a:spLocks noGrp="1"/>
          </p:cNvSpPr>
          <p:nvPr>
            <p:ph type="dt" sz="half" idx="10"/>
          </p:nvPr>
        </p:nvSpPr>
        <p:spPr/>
        <p:txBody>
          <a:bodyPr/>
          <a:lstStyle/>
          <a:p>
            <a:fld id="{5E01D480-A157-4F04-B612-D885E8781AC0}" type="datetimeFigureOut">
              <a:rPr lang="x-none" smtClean="0"/>
              <a:pPr/>
              <a:t>16.04.2026</a:t>
            </a:fld>
            <a:endParaRPr lang="x-none"/>
          </a:p>
        </p:txBody>
      </p:sp>
      <p:sp>
        <p:nvSpPr>
          <p:cNvPr id="6" name="Нижний колонтитул 5">
            <a:extLst>
              <a:ext uri="{FF2B5EF4-FFF2-40B4-BE49-F238E27FC236}">
                <a16:creationId xmlns="" xmlns:a16="http://schemas.microsoft.com/office/drawing/2014/main" id="{C3E5995E-B403-9470-3FE0-ECB8410CAE7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082C83A4-07E4-810B-2FD2-8462753B65DC}"/>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35968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F9391B1-2464-157E-0BEB-BAF9E49B1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 xmlns:a16="http://schemas.microsoft.com/office/drawing/2014/main" id="{3ABE3CC5-5520-D1F2-D41B-DC1115C8E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986D8273-F196-038A-E654-6EE0B714B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1D480-A157-4F04-B612-D885E8781AC0}" type="datetimeFigureOut">
              <a:rPr lang="x-none" smtClean="0"/>
              <a:pPr/>
              <a:t>16.04.2026</a:t>
            </a:fld>
            <a:endParaRPr lang="x-none"/>
          </a:p>
        </p:txBody>
      </p:sp>
      <p:sp>
        <p:nvSpPr>
          <p:cNvPr id="5" name="Нижний колонтитул 4">
            <a:extLst>
              <a:ext uri="{FF2B5EF4-FFF2-40B4-BE49-F238E27FC236}">
                <a16:creationId xmlns="" xmlns:a16="http://schemas.microsoft.com/office/drawing/2014/main" id="{E5B53B8C-C977-F675-2200-8E074F58E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 xmlns:a16="http://schemas.microsoft.com/office/drawing/2014/main" id="{AA877688-5DCC-20DB-35A5-7804437A9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3A289-B82D-49BB-81BA-CA0E9EFEAD70}" type="slidenum">
              <a:rPr lang="x-none" smtClean="0"/>
              <a:pPr/>
              <a:t>‹#›</a:t>
            </a:fld>
            <a:endParaRPr lang="x-none"/>
          </a:p>
        </p:txBody>
      </p:sp>
    </p:spTree>
    <p:extLst>
      <p:ext uri="{BB962C8B-B14F-4D97-AF65-F5344CB8AC3E}">
        <p14:creationId xmlns:p14="http://schemas.microsoft.com/office/powerpoint/2010/main" val="1992627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 xmlns:a16="http://schemas.microsoft.com/office/drawing/2014/main" id="{8767A3D9-6C42-D5CD-7908-001D57F4976B}"/>
              </a:ext>
            </a:extLst>
          </p:cNvPr>
          <p:cNvSpPr>
            <a:spLocks noGrp="1"/>
          </p:cNvSpPr>
          <p:nvPr>
            <p:ph type="subTitle" idx="1"/>
          </p:nvPr>
        </p:nvSpPr>
        <p:spPr>
          <a:xfrm>
            <a:off x="1018095" y="3601038"/>
            <a:ext cx="10350631" cy="1224383"/>
          </a:xfrm>
        </p:spPr>
        <p:txBody>
          <a:bodyPr>
            <a:noAutofit/>
          </a:bodyPr>
          <a:lstStyle/>
          <a:p>
            <a:r>
              <a:rPr lang="ru-RU" sz="5000" dirty="0">
                <a:solidFill>
                  <a:schemeClr val="bg1"/>
                </a:solidFill>
              </a:rPr>
              <a:t>«Профилактика киберпреступлений»</a:t>
            </a:r>
          </a:p>
          <a:p>
            <a:r>
              <a:rPr lang="ru-RU" sz="3000" dirty="0">
                <a:solidFill>
                  <a:schemeClr val="bg1"/>
                </a:solidFill>
              </a:rPr>
              <a:t>									           2026</a:t>
            </a:r>
          </a:p>
          <a:p>
            <a:endParaRPr lang="ru-RU" sz="5000" dirty="0">
              <a:solidFill>
                <a:schemeClr val="bg1"/>
              </a:solidFill>
            </a:endParaRPr>
          </a:p>
          <a:p>
            <a:r>
              <a:rPr lang="ru-RU" sz="4000" dirty="0">
                <a:solidFill>
                  <a:schemeClr val="bg1"/>
                </a:solidFill>
              </a:rPr>
              <a:t>					</a:t>
            </a:r>
            <a:endParaRPr lang="ru-RU" sz="3500" dirty="0">
              <a:solidFill>
                <a:schemeClr val="bg1"/>
              </a:solidFill>
            </a:endParaRPr>
          </a:p>
        </p:txBody>
      </p:sp>
      <p:sp>
        <p:nvSpPr>
          <p:cNvPr id="18" name="Подзаголовок 2">
            <a:extLst>
              <a:ext uri="{FF2B5EF4-FFF2-40B4-BE49-F238E27FC236}">
                <a16:creationId xmlns="" xmlns:a16="http://schemas.microsoft.com/office/drawing/2014/main" id="{FA226DD8-995D-4160-886D-219966A0A831}"/>
              </a:ext>
            </a:extLst>
          </p:cNvPr>
          <p:cNvSpPr txBox="1">
            <a:spLocks/>
          </p:cNvSpPr>
          <p:nvPr/>
        </p:nvSpPr>
        <p:spPr>
          <a:xfrm>
            <a:off x="3416335" y="833235"/>
            <a:ext cx="8599687" cy="15339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800" dirty="0">
                <a:solidFill>
                  <a:schemeClr val="bg1"/>
                </a:solidFill>
                <a:latin typeface="Georgia" panose="02040502050405020303" pitchFamily="18" charset="0"/>
              </a:rPr>
              <a:t>Отдел цифрового развития предварительного следствия управления Следственного комитета Республики Беларусь по Гродненской области </a:t>
            </a:r>
            <a:endParaRPr lang="ru-RU" sz="2800" b="1" kern="100" dirty="0">
              <a:solidFill>
                <a:schemeClr val="bg1"/>
              </a:solidFill>
              <a:latin typeface="Georgia" panose="02040502050405020303" pitchFamily="18" charset="0"/>
              <a:ea typeface="Calibri" panose="020F0502020204030204" pitchFamily="34" charset="0"/>
              <a:cs typeface="Mangal" panose="02040503050203030202" pitchFamily="18" charset="0"/>
            </a:endParaRPr>
          </a:p>
        </p:txBody>
      </p:sp>
      <p:pic>
        <p:nvPicPr>
          <p:cNvPr id="14" name="Рисунок 13">
            <a:extLst>
              <a:ext uri="{FF2B5EF4-FFF2-40B4-BE49-F238E27FC236}">
                <a16:creationId xmlns="" xmlns:a16="http://schemas.microsoft.com/office/drawing/2014/main" id="{4CFC03D5-831F-43E9-9F6C-8968723DC220}"/>
              </a:ext>
            </a:extLst>
          </p:cNvPr>
          <p:cNvPicPr>
            <a:picLocks noChangeAspect="1"/>
          </p:cNvPicPr>
          <p:nvPr/>
        </p:nvPicPr>
        <p:blipFill>
          <a:blip r:embed="rId3"/>
          <a:stretch>
            <a:fillRect/>
          </a:stretch>
        </p:blipFill>
        <p:spPr>
          <a:xfrm>
            <a:off x="476596" y="245776"/>
            <a:ext cx="2543042" cy="2923884"/>
          </a:xfrm>
          <a:prstGeom prst="rect">
            <a:avLst/>
          </a:prstGeom>
        </p:spPr>
      </p:pic>
    </p:spTree>
    <p:extLst>
      <p:ext uri="{BB962C8B-B14F-4D97-AF65-F5344CB8AC3E}">
        <p14:creationId xmlns:p14="http://schemas.microsoft.com/office/powerpoint/2010/main" val="257401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iterate type="wd">
                                    <p:tmPct val="15000"/>
                                  </p:iterate>
                                  <p:childTnLst>
                                    <p:set>
                                      <p:cBhvr>
                                        <p:cTn id="8" dur="1" fill="hold">
                                          <p:stCondLst>
                                            <p:cond delay="0"/>
                                          </p:stCondLst>
                                        </p:cTn>
                                        <p:tgtEl>
                                          <p:spTgt spid="18">
                                            <p:txEl>
                                              <p:pRg st="0" end="0"/>
                                            </p:txEl>
                                          </p:spTgt>
                                        </p:tgtEl>
                                        <p:attrNameLst>
                                          <p:attrName>style.visibility</p:attrName>
                                        </p:attrNameLst>
                                      </p:cBhvr>
                                      <p:to>
                                        <p:strVal val="visible"/>
                                      </p:to>
                                    </p:set>
                                    <p:animEffect transition="in" filter="fade">
                                      <p:cBhvr>
                                        <p:cTn id="9" dur="1000"/>
                                        <p:tgtEl>
                                          <p:spTgt spid="18">
                                            <p:txEl>
                                              <p:pRg st="0" end="0"/>
                                            </p:txEl>
                                          </p:spTgt>
                                        </p:tgtEl>
                                      </p:cBhvr>
                                    </p:animEffect>
                                  </p:childTnLst>
                                </p:cTn>
                              </p:par>
                            </p:childTnLst>
                          </p:cTn>
                        </p:par>
                        <p:par>
                          <p:cTn id="10" fill="hold">
                            <p:stCondLst>
                              <p:cond delay="2800"/>
                            </p:stCondLst>
                            <p:childTnLst>
                              <p:par>
                                <p:cTn id="11" presetID="10" presetClass="entr" presetSubtype="0" fill="hold" grpId="0" nodeType="afterEffect">
                                  <p:stCondLst>
                                    <p:cond delay="0"/>
                                  </p:stCondLst>
                                  <p:iterate type="wd">
                                    <p:tmPct val="15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wd">
                                    <p:tmPct val="15000"/>
                                  </p:iterate>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childTnLst>
                                </p:cTn>
                              </p:par>
                            </p:childTnLst>
                          </p:cTn>
                        </p:par>
                        <p:par>
                          <p:cTn id="19" fill="hold">
                            <p:stCondLst>
                              <p:cond delay="1150"/>
                            </p:stCondLst>
                            <p:childTnLst>
                              <p:par>
                                <p:cTn id="20" presetID="10" presetClass="entr" presetSubtype="0" fill="hold" grpId="0" nodeType="afterEffect">
                                  <p:stCondLst>
                                    <p:cond delay="0"/>
                                  </p:stCondLst>
                                  <p:iterate type="wd">
                                    <p:tmPct val="15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75A412C1-3FB4-4ECA-91E2-0B69F4243B72}"/>
              </a:ext>
            </a:extLst>
          </p:cNvPr>
          <p:cNvPicPr>
            <a:picLocks noChangeAspect="1"/>
          </p:cNvPicPr>
          <p:nvPr/>
        </p:nvPicPr>
        <p:blipFill rotWithShape="1">
          <a:blip r:embed="rId2"/>
          <a:srcRect t="6732" b="6926"/>
          <a:stretch/>
        </p:blipFill>
        <p:spPr>
          <a:xfrm>
            <a:off x="736846" y="1497114"/>
            <a:ext cx="11037903" cy="5360886"/>
          </a:xfrm>
          <a:prstGeom prst="rect">
            <a:avLst/>
          </a:prstGeom>
        </p:spPr>
      </p:pic>
      <p:sp>
        <p:nvSpPr>
          <p:cNvPr id="5" name="Стрелка: вверх 4">
            <a:extLst>
              <a:ext uri="{FF2B5EF4-FFF2-40B4-BE49-F238E27FC236}">
                <a16:creationId xmlns="" xmlns:a16="http://schemas.microsoft.com/office/drawing/2014/main" id="{52E279B2-31D5-4CD8-952C-053F9551B7D2}"/>
              </a:ext>
            </a:extLst>
          </p:cNvPr>
          <p:cNvSpPr/>
          <p:nvPr/>
        </p:nvSpPr>
        <p:spPr>
          <a:xfrm>
            <a:off x="2405849" y="1757779"/>
            <a:ext cx="701336" cy="146481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
        <p:nvSpPr>
          <p:cNvPr id="6" name="Заголовок 5">
            <a:extLst>
              <a:ext uri="{FF2B5EF4-FFF2-40B4-BE49-F238E27FC236}">
                <a16:creationId xmlns="" xmlns:a16="http://schemas.microsoft.com/office/drawing/2014/main" id="{AE9800F3-AC03-48FB-B279-A2777AFA2867}"/>
              </a:ext>
            </a:extLst>
          </p:cNvPr>
          <p:cNvSpPr>
            <a:spLocks noGrp="1"/>
          </p:cNvSpPr>
          <p:nvPr>
            <p:ph type="title"/>
          </p:nvPr>
        </p:nvSpPr>
        <p:spPr>
          <a:xfrm>
            <a:off x="838200" y="365126"/>
            <a:ext cx="10515600" cy="797850"/>
          </a:xfrm>
        </p:spPr>
        <p:txBody>
          <a:bodyPr>
            <a:normAutofit fontScale="90000"/>
          </a:bodyPr>
          <a:lstStyle/>
          <a:p>
            <a:r>
              <a:rPr lang="ru-RU" sz="2500" dirty="0">
                <a:solidFill>
                  <a:schemeClr val="bg1"/>
                </a:solidFill>
              </a:rPr>
              <a:t>Мошенники могут предоставлять ссылки на фишинговые сайты, имитирующие сайты государственных органов, где выманивают личную и финансовую информацию (логин и пароль в интернет-банк, данные банковской карты и др.) </a:t>
            </a:r>
            <a:endParaRPr lang="x-none" sz="2500" dirty="0">
              <a:solidFill>
                <a:schemeClr val="bg1"/>
              </a:solidFill>
            </a:endParaRPr>
          </a:p>
        </p:txBody>
      </p:sp>
    </p:spTree>
    <p:extLst>
      <p:ext uri="{BB962C8B-B14F-4D97-AF65-F5344CB8AC3E}">
        <p14:creationId xmlns:p14="http://schemas.microsoft.com/office/powerpoint/2010/main" val="111594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x-none" sz="3000" dirty="0">
              <a:solidFill>
                <a:schemeClr val="bg1"/>
              </a:solidFill>
            </a:endParaRPr>
          </a:p>
        </p:txBody>
      </p:sp>
      <p:sp>
        <p:nvSpPr>
          <p:cNvPr id="3" name="Подзаголовок 2">
            <a:extLst>
              <a:ext uri="{FF2B5EF4-FFF2-40B4-BE49-F238E27FC236}">
                <a16:creationId xmlns="" xmlns:a16="http://schemas.microsoft.com/office/drawing/2014/main" id="{D20F9868-8052-45AD-A02B-6ABDCDED480E}"/>
              </a:ext>
            </a:extLst>
          </p:cNvPr>
          <p:cNvSpPr>
            <a:spLocks noGrp="1"/>
          </p:cNvSpPr>
          <p:nvPr>
            <p:ph type="subTitle" idx="1"/>
          </p:nvPr>
        </p:nvSpPr>
        <p:spPr>
          <a:xfrm>
            <a:off x="1523999" y="1083076"/>
            <a:ext cx="10221157" cy="5415378"/>
          </a:xfrm>
        </p:spPr>
        <p:txBody>
          <a:bodyPr>
            <a:normAutofit/>
          </a:bodyPr>
          <a:lstStyle/>
          <a:p>
            <a:pPr algn="just"/>
            <a:r>
              <a:rPr lang="ru-RU" sz="3000" dirty="0">
                <a:solidFill>
                  <a:schemeClr val="bg1"/>
                </a:solidFill>
              </a:rPr>
              <a:t>	В конце января 2026 года жительнице Гродно позвонили на домашний телефон от имени работника Водоканала и под предлогом замены счетчиков попросили паспортные данные. Затем в </a:t>
            </a:r>
            <a:r>
              <a:rPr lang="ru-RU" sz="3000" dirty="0" err="1">
                <a:solidFill>
                  <a:schemeClr val="bg1"/>
                </a:solidFill>
              </a:rPr>
              <a:t>Вайбере</a:t>
            </a:r>
            <a:r>
              <a:rPr lang="ru-RU" sz="3000" dirty="0">
                <a:solidFill>
                  <a:schemeClr val="bg1"/>
                </a:solidFill>
              </a:rPr>
              <a:t> и </a:t>
            </a:r>
            <a:r>
              <a:rPr lang="ru-RU" sz="3000" dirty="0" err="1">
                <a:solidFill>
                  <a:schemeClr val="bg1"/>
                </a:solidFill>
              </a:rPr>
              <a:t>Телеграм</a:t>
            </a:r>
            <a:r>
              <a:rPr lang="ru-RU" sz="3000" dirty="0">
                <a:solidFill>
                  <a:schemeClr val="bg1"/>
                </a:solidFill>
              </a:rPr>
              <a:t> от имени сотрудников Департамента Финансовых расследований и КГБ сообщили, что на женщину мошенниками оформлены кредиты, будет возбуждено уголовное дело, проведен обыск и для погашения кредитов ей нужно оформить другие кредиты, а полученные деньги перевести на предоставленные реквизиты счетов. Под влиянием </a:t>
            </a:r>
            <a:r>
              <a:rPr lang="ru-RU" sz="3000" dirty="0" err="1">
                <a:solidFill>
                  <a:schemeClr val="bg1"/>
                </a:solidFill>
              </a:rPr>
              <a:t>лжесотрудников</a:t>
            </a:r>
            <a:r>
              <a:rPr lang="ru-RU" sz="3000" dirty="0">
                <a:solidFill>
                  <a:schemeClr val="bg1"/>
                </a:solidFill>
              </a:rPr>
              <a:t> потерпевшая оформила кредиты в 3-х банках и перевела аферистам более 41 тысячи рублей.</a:t>
            </a:r>
            <a:endParaRPr lang="x-none" sz="3000" dirty="0">
              <a:solidFill>
                <a:schemeClr val="bg1"/>
              </a:solidFill>
            </a:endParaRPr>
          </a:p>
        </p:txBody>
      </p:sp>
    </p:spTree>
    <p:extLst>
      <p:ext uri="{BB962C8B-B14F-4D97-AF65-F5344CB8AC3E}">
        <p14:creationId xmlns:p14="http://schemas.microsoft.com/office/powerpoint/2010/main" val="2574435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x-none" sz="3000" dirty="0">
              <a:solidFill>
                <a:schemeClr val="bg1"/>
              </a:solidFill>
            </a:endParaRPr>
          </a:p>
        </p:txBody>
      </p:sp>
      <p:sp>
        <p:nvSpPr>
          <p:cNvPr id="3" name="Подзаголовок 2">
            <a:extLst>
              <a:ext uri="{FF2B5EF4-FFF2-40B4-BE49-F238E27FC236}">
                <a16:creationId xmlns="" xmlns:a16="http://schemas.microsoft.com/office/drawing/2014/main" id="{D20F9868-8052-45AD-A02B-6ABDCDED480E}"/>
              </a:ext>
            </a:extLst>
          </p:cNvPr>
          <p:cNvSpPr>
            <a:spLocks noGrp="1"/>
          </p:cNvSpPr>
          <p:nvPr>
            <p:ph type="subTitle" idx="1"/>
          </p:nvPr>
        </p:nvSpPr>
        <p:spPr>
          <a:xfrm>
            <a:off x="1523999" y="1083076"/>
            <a:ext cx="10221157" cy="5415378"/>
          </a:xfrm>
        </p:spPr>
        <p:txBody>
          <a:bodyPr>
            <a:normAutofit fontScale="92500" lnSpcReduction="10000"/>
          </a:bodyPr>
          <a:lstStyle/>
          <a:p>
            <a:pPr algn="just"/>
            <a:r>
              <a:rPr lang="ru-RU" sz="3000" dirty="0">
                <a:solidFill>
                  <a:schemeClr val="bg1"/>
                </a:solidFill>
              </a:rPr>
              <a:t>	В середине февраля 2026 года женщине из Мостовского района позвонили от имени работника Электросетей и под видом замены счетчика попросили код из SMS. Затем от имени правоохранителей сообщили, что на имя женщины мошенниками открыт банковский счет, посредством которого осуществляются переводы денежных средств для спонсирования терроризма. Грозили обыском и изъятием всех денег. Указали на необходимость декларирования имеющихся сбережений. Находясь под влиянием аферистов, женщина открыла банковский счет, зачислила на него все деньги,  после чего предоставила </a:t>
            </a:r>
            <a:r>
              <a:rPr lang="ru-RU" sz="3000" dirty="0" err="1">
                <a:solidFill>
                  <a:schemeClr val="bg1"/>
                </a:solidFill>
              </a:rPr>
              <a:t>лжесотрудникам</a:t>
            </a:r>
            <a:r>
              <a:rPr lang="ru-RU" sz="3000" dirty="0">
                <a:solidFill>
                  <a:schemeClr val="bg1"/>
                </a:solidFill>
              </a:rPr>
              <a:t> доступ к интернет-банку, сообщив пароль и коды из SMS. И как итог потеряла без малого 18 тысяч рублей, которые злоумышленники перевели на подконтрольные им счета. </a:t>
            </a:r>
            <a:endParaRPr lang="x-none" sz="3000" dirty="0">
              <a:solidFill>
                <a:schemeClr val="bg1"/>
              </a:solidFill>
            </a:endParaRPr>
          </a:p>
        </p:txBody>
      </p:sp>
    </p:spTree>
    <p:extLst>
      <p:ext uri="{BB962C8B-B14F-4D97-AF65-F5344CB8AC3E}">
        <p14:creationId xmlns:p14="http://schemas.microsoft.com/office/powerpoint/2010/main" val="134095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x-none" sz="3000" dirty="0">
              <a:solidFill>
                <a:schemeClr val="bg1"/>
              </a:solidFill>
            </a:endParaRPr>
          </a:p>
        </p:txBody>
      </p:sp>
      <p:sp>
        <p:nvSpPr>
          <p:cNvPr id="3" name="Подзаголовок 2">
            <a:extLst>
              <a:ext uri="{FF2B5EF4-FFF2-40B4-BE49-F238E27FC236}">
                <a16:creationId xmlns="" xmlns:a16="http://schemas.microsoft.com/office/drawing/2014/main" id="{D20F9868-8052-45AD-A02B-6ABDCDED480E}"/>
              </a:ext>
            </a:extLst>
          </p:cNvPr>
          <p:cNvSpPr>
            <a:spLocks noGrp="1"/>
          </p:cNvSpPr>
          <p:nvPr>
            <p:ph type="subTitle" idx="1"/>
          </p:nvPr>
        </p:nvSpPr>
        <p:spPr>
          <a:xfrm>
            <a:off x="1523999" y="1420426"/>
            <a:ext cx="10221157" cy="5078027"/>
          </a:xfrm>
        </p:spPr>
        <p:txBody>
          <a:bodyPr>
            <a:normAutofit/>
          </a:bodyPr>
          <a:lstStyle/>
          <a:p>
            <a:pPr algn="just"/>
            <a:r>
              <a:rPr lang="ru-RU" sz="3000" dirty="0">
                <a:solidFill>
                  <a:schemeClr val="bg1"/>
                </a:solidFill>
              </a:rPr>
              <a:t>	В конце января 2026 года жительнице Гродно позвонили на мобильный телефон от имени </a:t>
            </a:r>
            <a:r>
              <a:rPr lang="ru-RU" sz="3000" dirty="0" err="1">
                <a:solidFill>
                  <a:schemeClr val="bg1"/>
                </a:solidFill>
              </a:rPr>
              <a:t>домофонного</a:t>
            </a:r>
            <a:r>
              <a:rPr lang="ru-RU" sz="3000" dirty="0">
                <a:solidFill>
                  <a:schemeClr val="bg1"/>
                </a:solidFill>
              </a:rPr>
              <a:t> сервиса и под предлогом замены чипов домофона попросили код из SMS. Затем в </a:t>
            </a:r>
            <a:r>
              <a:rPr lang="ru-RU" sz="3000" dirty="0" err="1">
                <a:solidFill>
                  <a:schemeClr val="bg1"/>
                </a:solidFill>
              </a:rPr>
              <a:t>Вайбере</a:t>
            </a:r>
            <a:r>
              <a:rPr lang="ru-RU" sz="3000" dirty="0">
                <a:solidFill>
                  <a:schemeClr val="bg1"/>
                </a:solidFill>
              </a:rPr>
              <a:t> от имени правоохранителей сообщили, что по счету зафиксированы операции по финансированию терроризма, запугали обыском и изъятием всех денег. В итоге убедили женщину в необходимости декларирования денежных средств. Под влиянием </a:t>
            </a:r>
            <a:r>
              <a:rPr lang="ru-RU" sz="3000" dirty="0" err="1">
                <a:solidFill>
                  <a:schemeClr val="bg1"/>
                </a:solidFill>
              </a:rPr>
              <a:t>лжесотрудников</a:t>
            </a:r>
            <a:r>
              <a:rPr lang="ru-RU" sz="3000" dirty="0">
                <a:solidFill>
                  <a:schemeClr val="bg1"/>
                </a:solidFill>
              </a:rPr>
              <a:t> потерпевшая передала прибывшему курьеру 10 тысяч Евро сбережений.</a:t>
            </a:r>
            <a:endParaRPr lang="x-none" sz="3000" dirty="0">
              <a:solidFill>
                <a:schemeClr val="bg1"/>
              </a:solidFill>
            </a:endParaRPr>
          </a:p>
        </p:txBody>
      </p:sp>
    </p:spTree>
    <p:extLst>
      <p:ext uri="{BB962C8B-B14F-4D97-AF65-F5344CB8AC3E}">
        <p14:creationId xmlns:p14="http://schemas.microsoft.com/office/powerpoint/2010/main" val="629068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411899" y="732320"/>
            <a:ext cx="11022813"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11" name="TextBox 10">
            <a:extLst>
              <a:ext uri="{FF2B5EF4-FFF2-40B4-BE49-F238E27FC236}">
                <a16:creationId xmlns="" xmlns:a16="http://schemas.microsoft.com/office/drawing/2014/main" id="{150D8226-8F08-457D-A7A5-D9C2EF2854BB}"/>
              </a:ext>
            </a:extLst>
          </p:cNvPr>
          <p:cNvSpPr txBox="1"/>
          <p:nvPr/>
        </p:nvSpPr>
        <p:spPr>
          <a:xfrm>
            <a:off x="411899" y="294408"/>
            <a:ext cx="11368202" cy="5709383"/>
          </a:xfrm>
          <a:prstGeom prst="rect">
            <a:avLst/>
          </a:prstGeom>
          <a:noFill/>
        </p:spPr>
        <p:txBody>
          <a:bodyPr wrap="square">
            <a:spAutoFit/>
          </a:bodyPr>
          <a:lstStyle/>
          <a:p>
            <a:pPr indent="449580" algn="just">
              <a:lnSpc>
                <a:spcPct val="107000"/>
              </a:lnSpc>
              <a:spcAft>
                <a:spcPts val="800"/>
              </a:spcAft>
            </a:pPr>
            <a:r>
              <a:rPr lang="ru-RU" sz="3000" b="1" u="sng" dirty="0">
                <a:solidFill>
                  <a:schemeClr val="bg1"/>
                </a:solidFill>
                <a:ea typeface="Calibri" panose="020F0502020204030204" pitchFamily="34" charset="0"/>
                <a:cs typeface="Times New Roman" panose="02020603050405020304" pitchFamily="18" charset="0"/>
              </a:rPr>
              <a:t>Что </a:t>
            </a:r>
            <a:r>
              <a:rPr lang="ru-RU" sz="3000" b="1" u="sng" dirty="0">
                <a:solidFill>
                  <a:schemeClr val="bg1"/>
                </a:solidFill>
                <a:effectLst/>
                <a:ea typeface="Calibri" panose="020F0502020204030204" pitchFamily="34" charset="0"/>
                <a:cs typeface="Times New Roman" panose="02020603050405020304" pitchFamily="18" charset="0"/>
              </a:rPr>
              <a:t>НУЖНО ЗНАТЬ про звонки от мошенников:</a:t>
            </a:r>
          </a:p>
          <a:p>
            <a:pPr indent="449580" algn="just">
              <a:lnSpc>
                <a:spcPct val="107000"/>
              </a:lnSpc>
              <a:spcAft>
                <a:spcPts val="800"/>
              </a:spcAft>
            </a:pPr>
            <a:r>
              <a:rPr lang="ru-RU" sz="3000" dirty="0">
                <a:solidFill>
                  <a:schemeClr val="bg1"/>
                </a:solidFill>
                <a:effectLst/>
                <a:ea typeface="Calibri" panose="020F0502020204030204" pitchFamily="34" charset="0"/>
                <a:cs typeface="Times New Roman" panose="02020603050405020304" pitchFamily="18" charset="0"/>
              </a:rPr>
              <a:t>- банковский счет </a:t>
            </a:r>
            <a:r>
              <a:rPr lang="ru-RU" sz="3000" b="1" dirty="0">
                <a:solidFill>
                  <a:schemeClr val="bg1"/>
                </a:solidFill>
                <a:effectLst/>
                <a:ea typeface="Calibri" panose="020F0502020204030204" pitchFamily="34" charset="0"/>
                <a:cs typeface="Times New Roman" panose="02020603050405020304" pitchFamily="18" charset="0"/>
              </a:rPr>
              <a:t>априори</a:t>
            </a:r>
            <a:r>
              <a:rPr lang="ru-RU" sz="3000" dirty="0">
                <a:solidFill>
                  <a:schemeClr val="bg1"/>
                </a:solidFill>
                <a:effectLst/>
                <a:ea typeface="Calibri" panose="020F0502020204030204" pitchFamily="34" charset="0"/>
                <a:cs typeface="Times New Roman" panose="02020603050405020304" pitchFamily="18" charset="0"/>
              </a:rPr>
              <a:t> в безопасности (если по предложению звонящих лиц никакие личные и финансовые данные гражданином не предоставлялись и/или не вводились на неизвестных интернет-ресурсах, в том числе не устанавливались какие-либо программы на телефон);</a:t>
            </a:r>
            <a:endParaRPr lang="x-none" sz="3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3000" dirty="0">
                <a:solidFill>
                  <a:schemeClr val="bg1"/>
                </a:solidFill>
                <a:effectLst/>
                <a:ea typeface="Calibri" panose="020F0502020204030204" pitchFamily="34" charset="0"/>
                <a:cs typeface="Times New Roman" panose="02020603050405020304" pitchFamily="18" charset="0"/>
              </a:rPr>
              <a:t>- работники банка и других организаций, сотрудники правоохранительных органов </a:t>
            </a:r>
            <a:r>
              <a:rPr lang="ru-RU" sz="3000" b="1" dirty="0">
                <a:solidFill>
                  <a:schemeClr val="bg1"/>
                </a:solidFill>
                <a:effectLst/>
                <a:ea typeface="Calibri" panose="020F0502020204030204" pitchFamily="34" charset="0"/>
                <a:cs typeface="Times New Roman" panose="02020603050405020304" pitchFamily="18" charset="0"/>
              </a:rPr>
              <a:t>не звонят в мессенджерах</a:t>
            </a:r>
            <a:r>
              <a:rPr lang="ru-RU" sz="3000" b="1" dirty="0">
                <a:solidFill>
                  <a:schemeClr val="bg1"/>
                </a:solidFill>
                <a:ea typeface="Calibri" panose="020F0502020204030204" pitchFamily="34" charset="0"/>
                <a:cs typeface="Times New Roman" panose="02020603050405020304" pitchFamily="18" charset="0"/>
              </a:rPr>
              <a:t>, </a:t>
            </a:r>
            <a:r>
              <a:rPr lang="ru-RU" sz="3000" b="1" dirty="0">
                <a:solidFill>
                  <a:schemeClr val="bg1"/>
                </a:solidFill>
                <a:effectLst/>
                <a:ea typeface="Calibri" panose="020F0502020204030204" pitchFamily="34" charset="0"/>
                <a:cs typeface="Times New Roman" panose="02020603050405020304" pitchFamily="18" charset="0"/>
              </a:rPr>
              <a:t>не просят сообщить финансовые данные</a:t>
            </a:r>
            <a:r>
              <a:rPr lang="ru-RU" sz="3000" dirty="0">
                <a:solidFill>
                  <a:schemeClr val="bg1"/>
                </a:solidFill>
                <a:effectLst/>
                <a:ea typeface="Calibri" panose="020F0502020204030204" pitchFamily="34" charset="0"/>
                <a:cs typeface="Times New Roman" panose="02020603050405020304" pitchFamily="18" charset="0"/>
              </a:rPr>
              <a:t>, </a:t>
            </a:r>
            <a:r>
              <a:rPr lang="ru-RU" sz="3000" b="1" dirty="0">
                <a:solidFill>
                  <a:schemeClr val="bg1"/>
                </a:solidFill>
                <a:effectLst/>
                <a:ea typeface="Calibri" panose="020F0502020204030204" pitchFamily="34" charset="0"/>
                <a:cs typeface="Times New Roman" panose="02020603050405020304" pitchFamily="18" charset="0"/>
              </a:rPr>
              <a:t>коды</a:t>
            </a:r>
            <a:r>
              <a:rPr lang="ru-RU" sz="3000" dirty="0">
                <a:solidFill>
                  <a:schemeClr val="bg1"/>
                </a:solidFill>
                <a:effectLst/>
                <a:ea typeface="Calibri" panose="020F0502020204030204" pitchFamily="34" charset="0"/>
                <a:cs typeface="Times New Roman" panose="02020603050405020304" pitchFamily="18" charset="0"/>
              </a:rPr>
              <a:t> из </a:t>
            </a:r>
            <a:r>
              <a:rPr lang="en-US" sz="3000" dirty="0">
                <a:solidFill>
                  <a:schemeClr val="bg1"/>
                </a:solidFill>
                <a:effectLst/>
                <a:ea typeface="Calibri" panose="020F0502020204030204" pitchFamily="34" charset="0"/>
                <a:cs typeface="Times New Roman" panose="02020603050405020304" pitchFamily="18" charset="0"/>
              </a:rPr>
              <a:t>SMS</a:t>
            </a:r>
            <a:r>
              <a:rPr lang="ru-RU" sz="3000" dirty="0">
                <a:solidFill>
                  <a:schemeClr val="bg1"/>
                </a:solidFill>
                <a:effectLst/>
                <a:ea typeface="Calibri" panose="020F0502020204030204" pitchFamily="34" charset="0"/>
                <a:cs typeface="Times New Roman" panose="02020603050405020304" pitchFamily="18" charset="0"/>
              </a:rPr>
              <a:t>, реквизиты банковских карт, совершать какие-либо действия со счетом или деньгами. </a:t>
            </a:r>
            <a:endParaRPr lang="x-none" sz="30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63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A6C6200-64D1-4F8D-B679-6F0F5BE7DBD8}"/>
              </a:ext>
            </a:extLst>
          </p:cNvPr>
          <p:cNvSpPr>
            <a:spLocks noGrp="1"/>
          </p:cNvSpPr>
          <p:nvPr>
            <p:ph type="title"/>
          </p:nvPr>
        </p:nvSpPr>
        <p:spPr>
          <a:xfrm>
            <a:off x="838200" y="365125"/>
            <a:ext cx="10515600" cy="6213228"/>
          </a:xfrm>
        </p:spPr>
        <p:txBody>
          <a:bodyPr>
            <a:normAutofit/>
          </a:bodyPr>
          <a:lstStyle/>
          <a:p>
            <a:pPr marL="0" marR="0" lvl="0" indent="449580" defTabSz="914400" rtl="0" eaLnBrk="1" fontAlgn="auto" latinLnBrk="0" hangingPunct="1">
              <a:lnSpc>
                <a:spcPct val="107000"/>
              </a:lnSpc>
              <a:spcBef>
                <a:spcPts val="0"/>
              </a:spcBef>
              <a:spcAft>
                <a:spcPts val="800"/>
              </a:spcAft>
              <a:tabLst>
                <a:tab pos="3319463" algn="l"/>
              </a:tabLst>
              <a:defRPr/>
            </a:pP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при малейших подозрениях работники банка САМОСТОЯТЕЛЬНО заблокируют счет, интернет-банк, аннулируют кредит</a:t>
            </a:r>
            <a:r>
              <a:rPr kumimoji="0" lang="x-none"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a:r>
            <a:br>
              <a:rPr kumimoji="0" lang="x-none"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b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 При звонках от имени работников банка или сотрудников правоохранительных органов необходимо взять паузу, обдумать происходящее, </a:t>
            </a:r>
            <a:r>
              <a:rPr kumimoji="0" lang="ru-RU" sz="30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не передавать никаких данных и не совершать никаких действий со счетом либо деньгами</a:t>
            </a: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a:t>
            </a:r>
            <a:b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b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 ПРИ ЛЮБЫХ ПРОСЬБАХ ПРЕДОСТАВИТЬ ЛИЧНЫЕ ЛИБО ФИНАНСОВЫЕ ДАННЫЕ - </a:t>
            </a:r>
            <a:r>
              <a:rPr kumimoji="0" lang="ru-RU" sz="30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завершить разговор</a:t>
            </a: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и перезвонить в свой банк по официальным телефонам либо в ОВД; </a:t>
            </a:r>
            <a:r>
              <a:rPr kumimoji="0" lang="x-none"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a:r>
            <a:br>
              <a:rPr kumimoji="0" lang="x-none"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br>
            <a:endParaRPr lang="x-none" sz="3000" dirty="0">
              <a:latin typeface="+mn-lt"/>
            </a:endParaRPr>
          </a:p>
        </p:txBody>
      </p:sp>
    </p:spTree>
    <p:extLst>
      <p:ext uri="{BB962C8B-B14F-4D97-AF65-F5344CB8AC3E}">
        <p14:creationId xmlns:p14="http://schemas.microsoft.com/office/powerpoint/2010/main" val="3390577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37427E3-75BE-4FA2-9AD7-86A72227E590}"/>
              </a:ext>
            </a:extLst>
          </p:cNvPr>
          <p:cNvSpPr txBox="1"/>
          <p:nvPr/>
        </p:nvSpPr>
        <p:spPr>
          <a:xfrm>
            <a:off x="1313895" y="432698"/>
            <a:ext cx="9960745" cy="6371296"/>
          </a:xfrm>
          <a:prstGeom prst="rect">
            <a:avLst/>
          </a:prstGeom>
          <a:noFill/>
        </p:spPr>
        <p:txBody>
          <a:bodyPr wrap="square">
            <a:spAutoFit/>
          </a:bodyPr>
          <a:lstStyle/>
          <a:p>
            <a:pPr indent="450215" algn="just">
              <a:lnSpc>
                <a:spcPct val="107000"/>
              </a:lnSpc>
              <a:spcAft>
                <a:spcPts val="800"/>
              </a:spcAft>
            </a:pPr>
            <a:r>
              <a:rPr lang="ru-RU" sz="2300" b="1" dirty="0">
                <a:solidFill>
                  <a:schemeClr val="bg1"/>
                </a:solidFill>
                <a:ea typeface="Calibri" panose="020F0502020204030204" pitchFamily="34" charset="0"/>
                <a:cs typeface="Times New Roman" panose="02020603050405020304" pitchFamily="18" charset="0"/>
              </a:rPr>
              <a:t>2</a:t>
            </a:r>
            <a:r>
              <a:rPr lang="ru-RU" sz="2300" b="1" dirty="0">
                <a:solidFill>
                  <a:schemeClr val="bg1"/>
                </a:solidFill>
                <a:effectLst/>
                <a:ea typeface="Calibri" panose="020F0502020204030204" pitchFamily="34" charset="0"/>
                <a:cs typeface="Times New Roman" panose="02020603050405020304" pitchFamily="18" charset="0"/>
              </a:rPr>
              <a:t>) ВТОРАЯ СХЕМА - ФЕЙКОВЫЕ ИНТЕРНЕТ-БИРЖИ и участие в ФЕЙКОВЫХ ИНВЕСТ-ПРОЕКТАХ («</a:t>
            </a:r>
            <a:r>
              <a:rPr lang="ru-RU" sz="2300" b="1" dirty="0" err="1">
                <a:solidFill>
                  <a:schemeClr val="bg1"/>
                </a:solidFill>
                <a:effectLst/>
                <a:ea typeface="Calibri" panose="020F0502020204030204" pitchFamily="34" charset="0"/>
                <a:cs typeface="Times New Roman" panose="02020603050405020304" pitchFamily="18" charset="0"/>
              </a:rPr>
              <a:t>БелТрансГАЗ</a:t>
            </a:r>
            <a:r>
              <a:rPr lang="ru-RU" sz="2300" b="1" dirty="0">
                <a:solidFill>
                  <a:schemeClr val="bg1"/>
                </a:solidFill>
                <a:effectLst/>
                <a:ea typeface="Calibri" panose="020F0502020204030204" pitchFamily="34" charset="0"/>
                <a:cs typeface="Times New Roman" panose="02020603050405020304" pitchFamily="18" charset="0"/>
              </a:rPr>
              <a:t>», «Газпром», «Государственная программа» и т.п.) </a:t>
            </a:r>
            <a:r>
              <a:rPr lang="ru-RU" sz="2300" dirty="0">
                <a:solidFill>
                  <a:schemeClr val="bg1"/>
                </a:solidFill>
                <a:effectLst/>
                <a:ea typeface="Calibri" panose="020F0502020204030204" pitchFamily="34" charset="0"/>
                <a:cs typeface="Times New Roman" panose="02020603050405020304" pitchFamily="18" charset="0"/>
              </a:rPr>
              <a:t>Схемы отмечаются </a:t>
            </a:r>
            <a:r>
              <a:rPr lang="ru-RU" sz="2300" b="1" dirty="0">
                <a:solidFill>
                  <a:schemeClr val="bg1"/>
                </a:solidFill>
                <a:effectLst/>
                <a:ea typeface="Calibri" panose="020F0502020204030204" pitchFamily="34" charset="0"/>
                <a:cs typeface="Times New Roman" panose="02020603050405020304" pitchFamily="18" charset="0"/>
              </a:rPr>
              <a:t>большим ущербом</a:t>
            </a:r>
            <a:r>
              <a:rPr lang="ru-RU" sz="2300" dirty="0">
                <a:solidFill>
                  <a:schemeClr val="bg1"/>
                </a:solidFill>
                <a:effectLst/>
                <a:ea typeface="Calibri" panose="020F0502020204030204" pitchFamily="34" charset="0"/>
                <a:cs typeface="Times New Roman" panose="02020603050405020304" pitchFamily="18" charset="0"/>
              </a:rPr>
              <a:t>.</a:t>
            </a:r>
          </a:p>
          <a:p>
            <a:pPr indent="450215" algn="just">
              <a:lnSpc>
                <a:spcPct val="107000"/>
              </a:lnSpc>
              <a:spcAft>
                <a:spcPts val="800"/>
              </a:spcAft>
            </a:pPr>
            <a:r>
              <a:rPr lang="ru-RU" sz="2300" dirty="0">
                <a:solidFill>
                  <a:schemeClr val="bg1"/>
                </a:solidFill>
                <a:effectLst/>
                <a:ea typeface="Calibri" panose="020F0502020204030204" pitchFamily="34" charset="0"/>
                <a:cs typeface="Times New Roman" panose="02020603050405020304" pitchFamily="18" charset="0"/>
              </a:rPr>
              <a:t>Спам реклама о фейковых проектах (сайтах) распространяется повсюду в сети Интернет, особенно в социальных сетях. После перехода по ссылке так называемые «представители» биржи вступают в переписку в мессенджере. Граждан убеждают в высоких доходах, чему способствуют содержащиеся на ресурсе красивые фейковые отзывы об эффективности заработка. Для убедительности мошенники создают «жертвам» личные аккаунты на сайте биржи (платформы), где якобы отображаются суммы внесенных денежных средств. Когда человек решает вывести «имеющиеся на счете» вложенные деньги, начинается «история» о необходимости внесения налога, страховки, компенсации и т.д., вынуждая потерпевшего вносить очередные суммы денег. При этом «жертве» вначале могут дать заработать около 100 рублей для создания видимости успешности проекта.</a:t>
            </a:r>
            <a:endParaRPr lang="x-none" sz="2300" dirty="0">
              <a:solidFill>
                <a:schemeClr val="bg1"/>
              </a:solidFill>
              <a:effectLst/>
              <a:ea typeface="Calibri" panose="020F0502020204030204" pitchFamily="34" charset="0"/>
              <a:cs typeface="Times New Roman" panose="02020603050405020304" pitchFamily="18" charset="0"/>
            </a:endParaRPr>
          </a:p>
          <a:p>
            <a:pPr indent="450215" algn="just">
              <a:lnSpc>
                <a:spcPct val="107000"/>
              </a:lnSpc>
              <a:spcAft>
                <a:spcPts val="800"/>
              </a:spcAft>
            </a:pPr>
            <a:endParaRPr lang="x-none"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44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7F0A14A-5D48-4F42-B87F-6A63002A41B2}"/>
              </a:ext>
            </a:extLst>
          </p:cNvPr>
          <p:cNvSpPr>
            <a:spLocks noGrp="1"/>
          </p:cNvSpPr>
          <p:nvPr>
            <p:ph type="title"/>
          </p:nvPr>
        </p:nvSpPr>
        <p:spPr>
          <a:xfrm>
            <a:off x="838200" y="177554"/>
            <a:ext cx="10515600" cy="612560"/>
          </a:xfrm>
        </p:spPr>
        <p:txBody>
          <a:bodyPr>
            <a:normAutofit/>
          </a:bodyPr>
          <a:lstStyle/>
          <a:p>
            <a:r>
              <a:rPr lang="ru-RU" sz="3000" dirty="0">
                <a:solidFill>
                  <a:schemeClr val="bg1"/>
                </a:solidFill>
              </a:rPr>
              <a:t>Примеры мошеннической рекламы о заработке на инвестициях</a:t>
            </a:r>
            <a:endParaRPr lang="x-none" sz="3000" dirty="0">
              <a:solidFill>
                <a:schemeClr val="bg1"/>
              </a:solidFill>
            </a:endParaRPr>
          </a:p>
        </p:txBody>
      </p:sp>
      <p:pic>
        <p:nvPicPr>
          <p:cNvPr id="4" name="Объект 3">
            <a:extLst>
              <a:ext uri="{FF2B5EF4-FFF2-40B4-BE49-F238E27FC236}">
                <a16:creationId xmlns="" xmlns:a16="http://schemas.microsoft.com/office/drawing/2014/main" id="{C08FA701-48E7-4ED0-AC48-A3B2B8AF038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400148" y="898525"/>
            <a:ext cx="4903788" cy="5959475"/>
          </a:xfrm>
          <a:prstGeom prst="rect">
            <a:avLst/>
          </a:prstGeom>
        </p:spPr>
      </p:pic>
    </p:spTree>
    <p:extLst>
      <p:ext uri="{BB962C8B-B14F-4D97-AF65-F5344CB8AC3E}">
        <p14:creationId xmlns:p14="http://schemas.microsoft.com/office/powerpoint/2010/main" val="207004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 xmlns:a16="http://schemas.microsoft.com/office/drawing/2014/main" id="{ADF33A2C-5AE9-440C-91D0-AD935D9E4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4173" y="924022"/>
            <a:ext cx="6063653" cy="5933978"/>
          </a:xfrm>
          <a:prstGeom prst="rect">
            <a:avLst/>
          </a:prstGeom>
        </p:spPr>
      </p:pic>
      <p:sp>
        <p:nvSpPr>
          <p:cNvPr id="3" name="Заголовок 1">
            <a:extLst>
              <a:ext uri="{FF2B5EF4-FFF2-40B4-BE49-F238E27FC236}">
                <a16:creationId xmlns="" xmlns:a16="http://schemas.microsoft.com/office/drawing/2014/main" id="{AB9B3041-A9FF-4B98-9112-284A0BA43266}"/>
              </a:ext>
            </a:extLst>
          </p:cNvPr>
          <p:cNvSpPr>
            <a:spLocks noGrp="1"/>
          </p:cNvSpPr>
          <p:nvPr>
            <p:ph type="title"/>
          </p:nvPr>
        </p:nvSpPr>
        <p:spPr>
          <a:xfrm>
            <a:off x="838200" y="177554"/>
            <a:ext cx="10515600" cy="612560"/>
          </a:xfrm>
        </p:spPr>
        <p:txBody>
          <a:bodyPr>
            <a:normAutofit/>
          </a:bodyPr>
          <a:lstStyle/>
          <a:p>
            <a:r>
              <a:rPr lang="ru-RU" sz="3000" dirty="0">
                <a:solidFill>
                  <a:schemeClr val="bg1"/>
                </a:solidFill>
              </a:rPr>
              <a:t>Примеры мошеннической рекламы о заработке на инвестициях</a:t>
            </a:r>
            <a:endParaRPr lang="x-none" sz="3000" dirty="0">
              <a:solidFill>
                <a:schemeClr val="bg1"/>
              </a:solidFill>
            </a:endParaRPr>
          </a:p>
        </p:txBody>
      </p:sp>
    </p:spTree>
    <p:extLst>
      <p:ext uri="{BB962C8B-B14F-4D97-AF65-F5344CB8AC3E}">
        <p14:creationId xmlns:p14="http://schemas.microsoft.com/office/powerpoint/2010/main" val="9441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 xmlns:a16="http://schemas.microsoft.com/office/drawing/2014/main" id="{D4A6B1D4-E32B-4506-BC46-BF916C77EB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989" y="965122"/>
            <a:ext cx="6308021" cy="5892878"/>
          </a:xfrm>
          <a:prstGeom prst="rect">
            <a:avLst/>
          </a:prstGeom>
        </p:spPr>
      </p:pic>
      <p:sp>
        <p:nvSpPr>
          <p:cNvPr id="3" name="Заголовок 1">
            <a:extLst>
              <a:ext uri="{FF2B5EF4-FFF2-40B4-BE49-F238E27FC236}">
                <a16:creationId xmlns="" xmlns:a16="http://schemas.microsoft.com/office/drawing/2014/main" id="{0CFB2273-D68F-4DC2-BF89-583276AC301A}"/>
              </a:ext>
            </a:extLst>
          </p:cNvPr>
          <p:cNvSpPr>
            <a:spLocks noGrp="1"/>
          </p:cNvSpPr>
          <p:nvPr>
            <p:ph type="title"/>
          </p:nvPr>
        </p:nvSpPr>
        <p:spPr>
          <a:xfrm>
            <a:off x="838200" y="177554"/>
            <a:ext cx="10515600" cy="612560"/>
          </a:xfrm>
        </p:spPr>
        <p:txBody>
          <a:bodyPr>
            <a:normAutofit/>
          </a:bodyPr>
          <a:lstStyle/>
          <a:p>
            <a:r>
              <a:rPr lang="ru-RU" sz="3000" dirty="0">
                <a:solidFill>
                  <a:schemeClr val="bg1"/>
                </a:solidFill>
              </a:rPr>
              <a:t>Примеры мошеннической рекламы о заработке на инвестициях</a:t>
            </a:r>
            <a:endParaRPr lang="x-none" sz="3000" dirty="0">
              <a:solidFill>
                <a:schemeClr val="bg1"/>
              </a:solidFill>
            </a:endParaRPr>
          </a:p>
        </p:txBody>
      </p:sp>
    </p:spTree>
    <p:extLst>
      <p:ext uri="{BB962C8B-B14F-4D97-AF65-F5344CB8AC3E}">
        <p14:creationId xmlns:p14="http://schemas.microsoft.com/office/powerpoint/2010/main" val="157576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FBB3CFE-92B6-40D0-A508-C56B7223B33F}"/>
              </a:ext>
            </a:extLst>
          </p:cNvPr>
          <p:cNvSpPr>
            <a:spLocks noGrp="1"/>
          </p:cNvSpPr>
          <p:nvPr>
            <p:ph type="title"/>
          </p:nvPr>
        </p:nvSpPr>
        <p:spPr>
          <a:xfrm>
            <a:off x="838200" y="365125"/>
            <a:ext cx="10515600" cy="586982"/>
          </a:xfrm>
        </p:spPr>
        <p:txBody>
          <a:bodyPr>
            <a:normAutofit fontScale="90000"/>
          </a:bodyPr>
          <a:lstStyle/>
          <a:p>
            <a:r>
              <a:rPr lang="ru-RU" dirty="0"/>
              <a:t>		</a:t>
            </a:r>
            <a:r>
              <a:rPr lang="en-US" dirty="0"/>
              <a:t>	</a:t>
            </a:r>
            <a:r>
              <a:rPr lang="ru-RU" dirty="0">
                <a:solidFill>
                  <a:schemeClr val="bg1"/>
                </a:solidFill>
              </a:rPr>
              <a:t>СТАТИСТИКА за 2025 год:</a:t>
            </a:r>
            <a:endParaRPr lang="x-none" dirty="0">
              <a:solidFill>
                <a:schemeClr val="bg1"/>
              </a:solidFill>
            </a:endParaRPr>
          </a:p>
        </p:txBody>
      </p:sp>
      <p:sp>
        <p:nvSpPr>
          <p:cNvPr id="3" name="Объект 2">
            <a:extLst>
              <a:ext uri="{FF2B5EF4-FFF2-40B4-BE49-F238E27FC236}">
                <a16:creationId xmlns="" xmlns:a16="http://schemas.microsoft.com/office/drawing/2014/main" id="{368B1B80-7E78-4CB0-A6D6-FA203B55E209}"/>
              </a:ext>
            </a:extLst>
          </p:cNvPr>
          <p:cNvSpPr>
            <a:spLocks noGrp="1"/>
          </p:cNvSpPr>
          <p:nvPr>
            <p:ph idx="1"/>
          </p:nvPr>
        </p:nvSpPr>
        <p:spPr>
          <a:xfrm>
            <a:off x="838200" y="1300899"/>
            <a:ext cx="10515600" cy="4876064"/>
          </a:xfrm>
        </p:spPr>
        <p:txBody>
          <a:bodyPr>
            <a:normAutofit/>
          </a:bodyPr>
          <a:lstStyle/>
          <a:p>
            <a:pPr marL="0" indent="0" algn="just">
              <a:buNone/>
            </a:pPr>
            <a:r>
              <a:rPr lang="ru-RU" dirty="0">
                <a:solidFill>
                  <a:schemeClr val="bg1"/>
                </a:solidFill>
              </a:rPr>
              <a:t>- следственными подразделениями Гродненской области возбуждено более 1970 уголовных дел о киберпреступлениях (рост более чем на 13% в сравнении с 2024 годом)</a:t>
            </a:r>
          </a:p>
          <a:p>
            <a:pPr marL="0" indent="0" algn="just">
              <a:buNone/>
            </a:pPr>
            <a:r>
              <a:rPr lang="ru-RU" dirty="0">
                <a:solidFill>
                  <a:schemeClr val="bg1"/>
                </a:solidFill>
              </a:rPr>
              <a:t>- из них более  97% - преступления о хищении денежных средств</a:t>
            </a:r>
          </a:p>
          <a:p>
            <a:pPr marL="0" indent="0" algn="just">
              <a:buNone/>
            </a:pPr>
            <a:r>
              <a:rPr lang="en-US" dirty="0">
                <a:solidFill>
                  <a:schemeClr val="bg1"/>
                </a:solidFill>
              </a:rPr>
              <a:t>- </a:t>
            </a:r>
            <a:r>
              <a:rPr lang="ru-RU" dirty="0">
                <a:solidFill>
                  <a:schemeClr val="bg1"/>
                </a:solidFill>
              </a:rPr>
              <a:t>более 200 уголовных дел о тяжких преступлениях (суммы ущерба превысили 250 базовых величин)</a:t>
            </a:r>
          </a:p>
          <a:p>
            <a:pPr marL="0" indent="0" algn="just">
              <a:buNone/>
            </a:pPr>
            <a:r>
              <a:rPr lang="ru-RU" dirty="0">
                <a:solidFill>
                  <a:schemeClr val="bg1"/>
                </a:solidFill>
              </a:rPr>
              <a:t>- удельный вес киберпреступлений в общей массе</a:t>
            </a:r>
            <a:r>
              <a:rPr lang="en-US" dirty="0">
                <a:solidFill>
                  <a:schemeClr val="bg1"/>
                </a:solidFill>
              </a:rPr>
              <a:t> </a:t>
            </a:r>
            <a:r>
              <a:rPr lang="ru-RU" dirty="0">
                <a:solidFill>
                  <a:schemeClr val="bg1"/>
                </a:solidFill>
              </a:rPr>
              <a:t>всех преступлений превысил 31% (почти каждое третье преступление)</a:t>
            </a:r>
          </a:p>
          <a:p>
            <a:pPr marL="0" indent="0" algn="just">
              <a:buNone/>
            </a:pPr>
            <a:r>
              <a:rPr lang="ru-RU" dirty="0">
                <a:solidFill>
                  <a:schemeClr val="bg1"/>
                </a:solidFill>
              </a:rPr>
              <a:t>- у граждан области в 2025 году интернет-мошенниками похищено более 8 миллионов рублей</a:t>
            </a:r>
          </a:p>
          <a:p>
            <a:pPr marL="0" indent="0">
              <a:buNone/>
            </a:pPr>
            <a:endParaRPr lang="x-none" dirty="0">
              <a:solidFill>
                <a:schemeClr val="bg1"/>
              </a:solidFill>
            </a:endParaRPr>
          </a:p>
        </p:txBody>
      </p:sp>
    </p:spTree>
    <p:extLst>
      <p:ext uri="{BB962C8B-B14F-4D97-AF65-F5344CB8AC3E}">
        <p14:creationId xmlns:p14="http://schemas.microsoft.com/office/powerpoint/2010/main" val="4175447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C0B6CA2F-33E4-484B-9284-15708EE8171C}"/>
              </a:ext>
            </a:extLst>
          </p:cNvPr>
          <p:cNvPicPr>
            <a:picLocks noChangeAspect="1"/>
          </p:cNvPicPr>
          <p:nvPr/>
        </p:nvPicPr>
        <p:blipFill rotWithShape="1">
          <a:blip r:embed="rId2"/>
          <a:srcRect t="8310" b="343"/>
          <a:stretch/>
        </p:blipFill>
        <p:spPr>
          <a:xfrm>
            <a:off x="346229" y="1331650"/>
            <a:ext cx="11668544" cy="5442012"/>
          </a:xfrm>
          <a:prstGeom prst="rect">
            <a:avLst/>
          </a:prstGeom>
        </p:spPr>
      </p:pic>
      <p:sp>
        <p:nvSpPr>
          <p:cNvPr id="4" name="Заголовок 1">
            <a:extLst>
              <a:ext uri="{FF2B5EF4-FFF2-40B4-BE49-F238E27FC236}">
                <a16:creationId xmlns="" xmlns:a16="http://schemas.microsoft.com/office/drawing/2014/main" id="{F17CC275-B670-4286-B97E-A67BA53461F5}"/>
              </a:ext>
            </a:extLst>
          </p:cNvPr>
          <p:cNvSpPr>
            <a:spLocks noGrp="1"/>
          </p:cNvSpPr>
          <p:nvPr>
            <p:ph type="title"/>
          </p:nvPr>
        </p:nvSpPr>
        <p:spPr>
          <a:xfrm>
            <a:off x="838200" y="177554"/>
            <a:ext cx="10515600" cy="852256"/>
          </a:xfrm>
        </p:spPr>
        <p:txBody>
          <a:bodyPr>
            <a:normAutofit fontScale="90000"/>
          </a:bodyPr>
          <a:lstStyle/>
          <a:p>
            <a:r>
              <a:rPr lang="ru-RU" sz="3000" dirty="0">
                <a:solidFill>
                  <a:schemeClr val="bg1"/>
                </a:solidFill>
              </a:rPr>
              <a:t>Нередко для размещения мошеннической рекламы клонируют официальные сайты информационных агентств (официальный адрес сайта – </a:t>
            </a:r>
            <a:r>
              <a:rPr lang="en-US" sz="3000" dirty="0">
                <a:solidFill>
                  <a:schemeClr val="bg1"/>
                </a:solidFill>
              </a:rPr>
              <a:t>belta.by</a:t>
            </a:r>
            <a:r>
              <a:rPr lang="ru-RU" sz="3000" dirty="0">
                <a:solidFill>
                  <a:schemeClr val="bg1"/>
                </a:solidFill>
              </a:rPr>
              <a:t>)</a:t>
            </a:r>
            <a:endParaRPr lang="x-none" sz="3000" dirty="0">
              <a:solidFill>
                <a:schemeClr val="bg1"/>
              </a:solidFill>
            </a:endParaRPr>
          </a:p>
        </p:txBody>
      </p:sp>
      <p:sp>
        <p:nvSpPr>
          <p:cNvPr id="2" name="Стрелка: вверх 1">
            <a:extLst>
              <a:ext uri="{FF2B5EF4-FFF2-40B4-BE49-F238E27FC236}">
                <a16:creationId xmlns="" xmlns:a16="http://schemas.microsoft.com/office/drawing/2014/main" id="{3105BC8E-FDAA-41B4-B2D5-B1CE356AEC92}"/>
              </a:ext>
            </a:extLst>
          </p:cNvPr>
          <p:cNvSpPr/>
          <p:nvPr/>
        </p:nvSpPr>
        <p:spPr>
          <a:xfrm>
            <a:off x="2166151" y="1839897"/>
            <a:ext cx="719092" cy="158910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55224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00290002-594D-442E-B307-2CC5A17DB1DF}"/>
              </a:ext>
            </a:extLst>
          </p:cNvPr>
          <p:cNvPicPr>
            <a:picLocks noChangeAspect="1"/>
          </p:cNvPicPr>
          <p:nvPr/>
        </p:nvPicPr>
        <p:blipFill rotWithShape="1">
          <a:blip r:embed="rId2"/>
          <a:srcRect t="5437" b="7054"/>
          <a:stretch/>
        </p:blipFill>
        <p:spPr>
          <a:xfrm>
            <a:off x="257452" y="1110148"/>
            <a:ext cx="11677095" cy="5747852"/>
          </a:xfrm>
          <a:prstGeom prst="rect">
            <a:avLst/>
          </a:prstGeom>
        </p:spPr>
      </p:pic>
      <p:sp>
        <p:nvSpPr>
          <p:cNvPr id="4" name="Заголовок 1">
            <a:extLst>
              <a:ext uri="{FF2B5EF4-FFF2-40B4-BE49-F238E27FC236}">
                <a16:creationId xmlns="" xmlns:a16="http://schemas.microsoft.com/office/drawing/2014/main" id="{47372AF8-329C-42D5-8F91-D8703C660138}"/>
              </a:ext>
            </a:extLst>
          </p:cNvPr>
          <p:cNvSpPr>
            <a:spLocks noGrp="1"/>
          </p:cNvSpPr>
          <p:nvPr>
            <p:ph type="title"/>
          </p:nvPr>
        </p:nvSpPr>
        <p:spPr>
          <a:xfrm>
            <a:off x="838200" y="177554"/>
            <a:ext cx="10515600" cy="852256"/>
          </a:xfrm>
        </p:spPr>
        <p:txBody>
          <a:bodyPr>
            <a:normAutofit/>
          </a:bodyPr>
          <a:lstStyle/>
          <a:p>
            <a:r>
              <a:rPr lang="ru-RU" sz="2500" dirty="0">
                <a:solidFill>
                  <a:schemeClr val="bg1"/>
                </a:solidFill>
              </a:rPr>
              <a:t>Типичная форма авторизации на фейковой интернет-бирже/платформе</a:t>
            </a:r>
            <a:endParaRPr lang="x-none" sz="2500" dirty="0">
              <a:solidFill>
                <a:schemeClr val="bg1"/>
              </a:solidFill>
            </a:endParaRPr>
          </a:p>
        </p:txBody>
      </p:sp>
    </p:spTree>
    <p:extLst>
      <p:ext uri="{BB962C8B-B14F-4D97-AF65-F5344CB8AC3E}">
        <p14:creationId xmlns:p14="http://schemas.microsoft.com/office/powerpoint/2010/main" val="883879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40DB5242-3928-4707-AFA6-42C1C53F1E8F}"/>
              </a:ext>
            </a:extLst>
          </p:cNvPr>
          <p:cNvPicPr>
            <a:picLocks noChangeAspect="1"/>
          </p:cNvPicPr>
          <p:nvPr/>
        </p:nvPicPr>
        <p:blipFill rotWithShape="1">
          <a:blip r:embed="rId2"/>
          <a:srcRect t="6084" b="6537"/>
          <a:stretch/>
        </p:blipFill>
        <p:spPr>
          <a:xfrm>
            <a:off x="336979" y="1029810"/>
            <a:ext cx="11713351" cy="5757169"/>
          </a:xfrm>
          <a:prstGeom prst="rect">
            <a:avLst/>
          </a:prstGeom>
        </p:spPr>
      </p:pic>
      <p:sp>
        <p:nvSpPr>
          <p:cNvPr id="4" name="Заголовок 1">
            <a:extLst>
              <a:ext uri="{FF2B5EF4-FFF2-40B4-BE49-F238E27FC236}">
                <a16:creationId xmlns="" xmlns:a16="http://schemas.microsoft.com/office/drawing/2014/main" id="{73FF9861-388D-4682-A33F-1D955B7693D0}"/>
              </a:ext>
            </a:extLst>
          </p:cNvPr>
          <p:cNvSpPr>
            <a:spLocks noGrp="1"/>
          </p:cNvSpPr>
          <p:nvPr>
            <p:ph type="title"/>
          </p:nvPr>
        </p:nvSpPr>
        <p:spPr>
          <a:xfrm>
            <a:off x="838200" y="177554"/>
            <a:ext cx="10515600" cy="852256"/>
          </a:xfrm>
        </p:spPr>
        <p:txBody>
          <a:bodyPr>
            <a:normAutofit/>
          </a:bodyPr>
          <a:lstStyle/>
          <a:p>
            <a:r>
              <a:rPr lang="ru-RU" sz="2500" dirty="0">
                <a:solidFill>
                  <a:schemeClr val="bg1"/>
                </a:solidFill>
              </a:rPr>
              <a:t>Типичная форма контента страниц фейковой интернет-биржи/платформы</a:t>
            </a:r>
            <a:endParaRPr lang="x-none" sz="2500" dirty="0">
              <a:solidFill>
                <a:schemeClr val="bg1"/>
              </a:solidFill>
            </a:endParaRPr>
          </a:p>
        </p:txBody>
      </p:sp>
    </p:spTree>
    <p:extLst>
      <p:ext uri="{BB962C8B-B14F-4D97-AF65-F5344CB8AC3E}">
        <p14:creationId xmlns:p14="http://schemas.microsoft.com/office/powerpoint/2010/main" val="3146552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32335833-17C3-4349-B988-929EA9C8B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359" y="1029810"/>
            <a:ext cx="6459299" cy="5890892"/>
          </a:xfrm>
          <a:prstGeom prst="rect">
            <a:avLst/>
          </a:prstGeom>
        </p:spPr>
      </p:pic>
      <p:sp>
        <p:nvSpPr>
          <p:cNvPr id="4" name="Заголовок 1">
            <a:extLst>
              <a:ext uri="{FF2B5EF4-FFF2-40B4-BE49-F238E27FC236}">
                <a16:creationId xmlns="" xmlns:a16="http://schemas.microsoft.com/office/drawing/2014/main" id="{3D822D11-B970-4A5F-AC92-D41FEBDD61E4}"/>
              </a:ext>
            </a:extLst>
          </p:cNvPr>
          <p:cNvSpPr>
            <a:spLocks noGrp="1"/>
          </p:cNvSpPr>
          <p:nvPr>
            <p:ph type="title"/>
          </p:nvPr>
        </p:nvSpPr>
        <p:spPr>
          <a:xfrm>
            <a:off x="838200" y="230818"/>
            <a:ext cx="10515600" cy="967667"/>
          </a:xfrm>
        </p:spPr>
        <p:txBody>
          <a:bodyPr>
            <a:normAutofit fontScale="90000"/>
          </a:bodyPr>
          <a:lstStyle/>
          <a:p>
            <a:pPr algn="just"/>
            <a:r>
              <a:rPr lang="ru-RU" sz="2500" b="1" dirty="0">
                <a:solidFill>
                  <a:schemeClr val="bg1"/>
                </a:solidFill>
              </a:rPr>
              <a:t>Мошенничество «на возврате» </a:t>
            </a:r>
            <a:r>
              <a:rPr lang="ru-RU" sz="2500" dirty="0">
                <a:solidFill>
                  <a:schemeClr val="bg1"/>
                </a:solidFill>
              </a:rPr>
              <a:t>(на интернет-ресурсах распространяется мошенническая реклама о помощи «юристов», «агентств» и др. о возврате ранее похищенных средств с целью завладения деньгами под предлогом оплаты услуг, страховок и т.д. (кроме правоохранительных органов никто вернуть деньги не поможет)</a:t>
            </a:r>
            <a:endParaRPr lang="x-none" sz="2500" dirty="0">
              <a:solidFill>
                <a:schemeClr val="bg1"/>
              </a:solidFill>
            </a:endParaRPr>
          </a:p>
        </p:txBody>
      </p:sp>
    </p:spTree>
    <p:extLst>
      <p:ext uri="{BB962C8B-B14F-4D97-AF65-F5344CB8AC3E}">
        <p14:creationId xmlns:p14="http://schemas.microsoft.com/office/powerpoint/2010/main" val="367331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AE62AD0-FC3C-480A-8951-FFBBE07F2E30}"/>
              </a:ext>
            </a:extLst>
          </p:cNvPr>
          <p:cNvSpPr>
            <a:spLocks noGrp="1"/>
          </p:cNvSpPr>
          <p:nvPr>
            <p:ph type="title"/>
          </p:nvPr>
        </p:nvSpPr>
        <p:spPr>
          <a:xfrm>
            <a:off x="838200" y="365125"/>
            <a:ext cx="10515600" cy="549275"/>
          </a:xfrm>
        </p:spPr>
        <p:txBody>
          <a:bodyPr>
            <a:normAutofit fontScale="90000"/>
          </a:bodyPr>
          <a:lstStyle/>
          <a:p>
            <a:pPr algn="ctr"/>
            <a:r>
              <a:rPr lang="ru-RU" sz="3500" kern="1200" dirty="0">
                <a:solidFill>
                  <a:schemeClr val="bg1"/>
                </a:solidFill>
                <a:latin typeface="Georgia" panose="02040502050405020303" pitchFamily="18" charset="0"/>
              </a:rPr>
              <a:t>ДИПФЕЙК ВИДЕО</a:t>
            </a:r>
            <a:endParaRPr lang="x-none" sz="3500" dirty="0"/>
          </a:p>
        </p:txBody>
      </p:sp>
      <p:pic>
        <p:nvPicPr>
          <p:cNvPr id="4" name="Дипфейк реклама">
            <a:hlinkClick r:id="" action="ppaction://media"/>
            <a:extLst>
              <a:ext uri="{FF2B5EF4-FFF2-40B4-BE49-F238E27FC236}">
                <a16:creationId xmlns="" xmlns:a16="http://schemas.microsoft.com/office/drawing/2014/main" id="{31E79321-BC90-4D11-8126-DDAAADC167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11877" y="860435"/>
            <a:ext cx="6036815" cy="5905393"/>
          </a:xfrm>
        </p:spPr>
      </p:pic>
    </p:spTree>
    <p:extLst>
      <p:ext uri="{BB962C8B-B14F-4D97-AF65-F5344CB8AC3E}">
        <p14:creationId xmlns:p14="http://schemas.microsoft.com/office/powerpoint/2010/main" val="37375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x-none" sz="3000" dirty="0">
              <a:solidFill>
                <a:schemeClr val="bg1"/>
              </a:solidFill>
            </a:endParaRPr>
          </a:p>
        </p:txBody>
      </p:sp>
      <p:sp>
        <p:nvSpPr>
          <p:cNvPr id="3" name="Подзаголовок 2">
            <a:extLst>
              <a:ext uri="{FF2B5EF4-FFF2-40B4-BE49-F238E27FC236}">
                <a16:creationId xmlns="" xmlns:a16="http://schemas.microsoft.com/office/drawing/2014/main" id="{D20F9868-8052-45AD-A02B-6ABDCDED480E}"/>
              </a:ext>
            </a:extLst>
          </p:cNvPr>
          <p:cNvSpPr>
            <a:spLocks noGrp="1"/>
          </p:cNvSpPr>
          <p:nvPr>
            <p:ph type="subTitle" idx="1"/>
          </p:nvPr>
        </p:nvSpPr>
        <p:spPr>
          <a:xfrm>
            <a:off x="1523999" y="1420426"/>
            <a:ext cx="10221157" cy="5078027"/>
          </a:xfrm>
        </p:spPr>
        <p:txBody>
          <a:bodyPr>
            <a:normAutofit fontScale="92500" lnSpcReduction="10000"/>
          </a:bodyPr>
          <a:lstStyle/>
          <a:p>
            <a:pPr algn="just"/>
            <a:r>
              <a:rPr lang="ru-RU" sz="3000" dirty="0">
                <a:solidFill>
                  <a:schemeClr val="bg1"/>
                </a:solidFill>
              </a:rPr>
              <a:t>	В</a:t>
            </a:r>
            <a:r>
              <a:rPr lang="ru-RU" sz="3500" dirty="0">
                <a:solidFill>
                  <a:schemeClr val="bg1"/>
                </a:solidFill>
              </a:rPr>
              <a:t> период с 21.10.2025 по 19.01.2026 неустановленные лица путем использования сайта фейковой биржи «silent-point.com», аккаунтов в мессенджере «</a:t>
            </a:r>
            <a:r>
              <a:rPr lang="ru-RU" sz="3500" dirty="0" err="1">
                <a:solidFill>
                  <a:schemeClr val="bg1"/>
                </a:solidFill>
              </a:rPr>
              <a:t>Telegram</a:t>
            </a:r>
            <a:r>
              <a:rPr lang="ru-RU" sz="3500" dirty="0">
                <a:solidFill>
                  <a:schemeClr val="bg1"/>
                </a:solidFill>
              </a:rPr>
              <a:t>» @akim777invest, @Reshetov_AI, @Manager_Fin1, @MaksimBelov1989 и звонков с абонентских номеров +79236708186, +48226022655, +441517008736, под предлогом инвестиций на бирже, путём обмана совершило хищение денежных средств жительницы Волковыска на сумму более 39000 рублей, которые последняя перевела на предоставленные в ходе переписки подконтрольные неустановленному лицу банковские счета. </a:t>
            </a:r>
            <a:endParaRPr lang="x-none" sz="3500" dirty="0">
              <a:solidFill>
                <a:schemeClr val="bg1"/>
              </a:solidFill>
            </a:endParaRPr>
          </a:p>
        </p:txBody>
      </p:sp>
    </p:spTree>
    <p:extLst>
      <p:ext uri="{BB962C8B-B14F-4D97-AF65-F5344CB8AC3E}">
        <p14:creationId xmlns:p14="http://schemas.microsoft.com/office/powerpoint/2010/main" val="834106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x-none" sz="3000" dirty="0">
              <a:solidFill>
                <a:schemeClr val="bg1"/>
              </a:solidFill>
            </a:endParaRPr>
          </a:p>
        </p:txBody>
      </p:sp>
      <p:sp>
        <p:nvSpPr>
          <p:cNvPr id="3" name="Подзаголовок 2">
            <a:extLst>
              <a:ext uri="{FF2B5EF4-FFF2-40B4-BE49-F238E27FC236}">
                <a16:creationId xmlns="" xmlns:a16="http://schemas.microsoft.com/office/drawing/2014/main" id="{D20F9868-8052-45AD-A02B-6ABDCDED480E}"/>
              </a:ext>
            </a:extLst>
          </p:cNvPr>
          <p:cNvSpPr>
            <a:spLocks noGrp="1"/>
          </p:cNvSpPr>
          <p:nvPr>
            <p:ph type="subTitle" idx="1"/>
          </p:nvPr>
        </p:nvSpPr>
        <p:spPr>
          <a:xfrm>
            <a:off x="1523999" y="1420426"/>
            <a:ext cx="10221157" cy="5078027"/>
          </a:xfrm>
        </p:spPr>
        <p:txBody>
          <a:bodyPr>
            <a:normAutofit lnSpcReduction="10000"/>
          </a:bodyPr>
          <a:lstStyle/>
          <a:p>
            <a:pPr algn="just"/>
            <a:r>
              <a:rPr lang="ru-RU" sz="3000" dirty="0">
                <a:solidFill>
                  <a:schemeClr val="bg1"/>
                </a:solidFill>
              </a:rPr>
              <a:t>	</a:t>
            </a:r>
            <a:r>
              <a:rPr lang="ru-RU" sz="3500" dirty="0">
                <a:solidFill>
                  <a:schemeClr val="bg1"/>
                </a:solidFill>
              </a:rPr>
              <a:t>В период с 20.11.2025 по 13.01.2026 неустановленные лица посредством переписки и звонков в мессенджере «</a:t>
            </a:r>
            <a:r>
              <a:rPr lang="ru-RU" sz="3500" dirty="0" err="1">
                <a:solidFill>
                  <a:schemeClr val="bg1"/>
                </a:solidFill>
              </a:rPr>
              <a:t>Телеграм</a:t>
            </a:r>
            <a:r>
              <a:rPr lang="ru-RU" sz="3500" dirty="0">
                <a:solidFill>
                  <a:schemeClr val="bg1"/>
                </a:solidFill>
              </a:rPr>
              <a:t>» с аккаунта @Dmytrkuznts с абонентским номером +79030841519, @maria_23254, @Andreevich_, @yuriiklimov18, под предлогом инвестирования денежных средств в сфере криптовалюты, путем обмана завладело денежными средствами жительницы Гродно, 2000 г.р. в общей сумме 28724 рублей, которые последняя самостоятельно перевела на неустановленный </a:t>
            </a:r>
            <a:r>
              <a:rPr lang="ru-RU" sz="3500" dirty="0" err="1">
                <a:solidFill>
                  <a:schemeClr val="bg1"/>
                </a:solidFill>
              </a:rPr>
              <a:t>криптокошелек</a:t>
            </a:r>
            <a:r>
              <a:rPr lang="ru-RU" sz="3500" dirty="0">
                <a:solidFill>
                  <a:schemeClr val="bg1"/>
                </a:solidFill>
              </a:rPr>
              <a:t>. </a:t>
            </a:r>
            <a:endParaRPr lang="x-none" sz="3500" dirty="0">
              <a:solidFill>
                <a:schemeClr val="bg1"/>
              </a:solidFill>
            </a:endParaRPr>
          </a:p>
        </p:txBody>
      </p:sp>
    </p:spTree>
    <p:extLst>
      <p:ext uri="{BB962C8B-B14F-4D97-AF65-F5344CB8AC3E}">
        <p14:creationId xmlns:p14="http://schemas.microsoft.com/office/powerpoint/2010/main" val="199238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374192" y="487845"/>
            <a:ext cx="11022813"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5" name="TextBox 4">
            <a:extLst>
              <a:ext uri="{FF2B5EF4-FFF2-40B4-BE49-F238E27FC236}">
                <a16:creationId xmlns="" xmlns:a16="http://schemas.microsoft.com/office/drawing/2014/main" id="{FCD7F095-4E4C-4883-A504-199FA87E31E0}"/>
              </a:ext>
            </a:extLst>
          </p:cNvPr>
          <p:cNvSpPr txBox="1"/>
          <p:nvPr/>
        </p:nvSpPr>
        <p:spPr>
          <a:xfrm>
            <a:off x="780493" y="159981"/>
            <a:ext cx="11092205" cy="6759736"/>
          </a:xfrm>
          <a:prstGeom prst="rect">
            <a:avLst/>
          </a:prstGeom>
          <a:noFill/>
        </p:spPr>
        <p:txBody>
          <a:bodyPr wrap="square">
            <a:spAutoFit/>
          </a:bodyPr>
          <a:lstStyle/>
          <a:p>
            <a:pPr indent="450215" algn="just">
              <a:lnSpc>
                <a:spcPct val="107000"/>
              </a:lnSpc>
              <a:spcAft>
                <a:spcPts val="800"/>
              </a:spcAft>
            </a:pPr>
            <a:r>
              <a:rPr lang="ru-RU" sz="2500" b="1"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НУЖНО ЗНАТЬ про рекламу быстро заработать:</a:t>
            </a:r>
            <a:endParaRPr lang="x-none"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ряд фейковых сайтов в сети Интернет позиционируют себя биржами, коими не являются, нет полных гарантий в заработке и исключении потери денежных средств;</a:t>
            </a:r>
            <a:endParaRPr lang="x-none"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такие сайты могут быть созданы в короткий промежуток времени из любой точки мира, найти их владельцев крайне затруднительно;</a:t>
            </a:r>
            <a:endParaRPr lang="x-none"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абсолютное большинство таких сайтов имеют в Интернете крайне отрицательные отзывы, которые легко найти путем поисковых запросов в Интернете; </a:t>
            </a:r>
            <a:endParaRPr lang="x-none"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фейковые биржи, как правило, созданы (зарегистрированы) не более года назад, а то и месяцы до начала функционирования, что легко проверить в сети Интернет; </a:t>
            </a:r>
            <a:endParaRPr lang="x-none"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для указанной деятельности нужные большие познания и опыт работы с официальными известными интернет-ресурсами, абсолютное большинство таких ресурсов и реклама на них в социальных сетях – </a:t>
            </a:r>
            <a:r>
              <a:rPr lang="ru-RU" sz="2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ФЕЙК!</a:t>
            </a:r>
            <a:endParaRPr lang="x-none"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4769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791962" y="798990"/>
            <a:ext cx="10608076" cy="5442012"/>
          </a:xfrm>
        </p:spPr>
        <p:txBody>
          <a:bodyPr>
            <a:normAutofit fontScale="92500"/>
          </a:bodyPr>
          <a:lstStyle/>
          <a:p>
            <a:pPr algn="just"/>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ТРЕТЬЯ СХЕМА – фейковые интернет-магазины</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по продаже товаров </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(одежда, обувь, мебель, качели, цветы, морепродукты и т.д.) и </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предоставлении услуг</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в частности в социальной сети </a:t>
            </a:r>
            <a:r>
              <a:rPr lang="en-US"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INSTAGRAM</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и группах </a:t>
            </a:r>
            <a:r>
              <a:rPr lang="en-US"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Telegram</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(наиболее частые случаи)</a:t>
            </a:r>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Мошенники создают с</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траницы (аккаунтов) с изображением красивых товаров по привлекательным ценам, «накручивают» большое число подписчиков для создания видимости реального магазина. Обязательное условие – ПОЛНАЯ ПРЕДОПЛАТА путем перевода на подконтрольные злоумышленникам счета.  </a:t>
            </a:r>
            <a:endParaRPr lang="x-none" sz="3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3322438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BB31406D-EB9C-45F0-BBAE-05FB4DE84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346" y="903093"/>
            <a:ext cx="5674513" cy="5695025"/>
          </a:xfrm>
          <a:prstGeom prst="rect">
            <a:avLst/>
          </a:prstGeom>
        </p:spPr>
      </p:pic>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751643" y="492049"/>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Instagram</a:t>
            </a:r>
            <a:r>
              <a:rPr lang="ru-RU" sz="3000" dirty="0">
                <a:solidFill>
                  <a:schemeClr val="bg1"/>
                </a:solidFill>
              </a:rPr>
              <a:t>-аккаунт:</a:t>
            </a:r>
            <a:endParaRPr lang="x-none" sz="3000" dirty="0">
              <a:solidFill>
                <a:schemeClr val="bg1"/>
              </a:solidFill>
            </a:endParaRPr>
          </a:p>
        </p:txBody>
      </p:sp>
    </p:spTree>
    <p:extLst>
      <p:ext uri="{BB962C8B-B14F-4D97-AF65-F5344CB8AC3E}">
        <p14:creationId xmlns:p14="http://schemas.microsoft.com/office/powerpoint/2010/main" val="202144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411900" y="732320"/>
            <a:ext cx="8825948"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 xmlns:a16="http://schemas.microsoft.com/office/drawing/2014/main" id="{83DFD812-936B-4F85-A2F9-645CC79820D7}"/>
              </a:ext>
            </a:extLst>
          </p:cNvPr>
          <p:cNvSpPr txBox="1"/>
          <p:nvPr/>
        </p:nvSpPr>
        <p:spPr>
          <a:xfrm>
            <a:off x="1429305" y="66344"/>
            <a:ext cx="9898602" cy="7761868"/>
          </a:xfrm>
          <a:prstGeom prst="rect">
            <a:avLst/>
          </a:prstGeom>
          <a:noFill/>
        </p:spPr>
        <p:txBody>
          <a:bodyPr wrap="square">
            <a:spAutoFit/>
          </a:bodyPr>
          <a:lstStyle/>
          <a:p>
            <a:pPr indent="449580" algn="just">
              <a:lnSpc>
                <a:spcPct val="107000"/>
              </a:lnSpc>
              <a:spcAft>
                <a:spcPts val="800"/>
              </a:spcAft>
            </a:pPr>
            <a:r>
              <a:rPr lang="ru-RU" sz="2400" u="sng" dirty="0">
                <a:solidFill>
                  <a:schemeClr val="bg1"/>
                </a:solidFill>
                <a:effectLst/>
                <a:ea typeface="Calibri" panose="020F0502020204030204" pitchFamily="34" charset="0"/>
                <a:cs typeface="Times New Roman" panose="02020603050405020304" pitchFamily="18" charset="0"/>
              </a:rPr>
              <a:t>НАИБОЛЕЕ ПОПУЛЯРНЫЕ СХЕМЫ У ИНТЕРНЕТ-МОШЕННИКОВ:</a:t>
            </a:r>
          </a:p>
          <a:p>
            <a:pPr indent="449580" algn="just">
              <a:lnSpc>
                <a:spcPct val="107000"/>
              </a:lnSpc>
              <a:spcAft>
                <a:spcPts val="800"/>
              </a:spcAft>
            </a:pPr>
            <a:r>
              <a:rPr lang="ru-RU" sz="2500" dirty="0">
                <a:solidFill>
                  <a:schemeClr val="bg1"/>
                </a:solidFill>
                <a:effectLst/>
                <a:ea typeface="Calibri" panose="020F0502020204030204" pitchFamily="34" charset="0"/>
                <a:cs typeface="Times New Roman" panose="02020603050405020304" pitchFamily="18" charset="0"/>
              </a:rPr>
              <a:t>1) </a:t>
            </a:r>
            <a:r>
              <a:rPr lang="ru-RU" sz="2000" b="1" u="sng" dirty="0">
                <a:solidFill>
                  <a:schemeClr val="bg1"/>
                </a:solidFill>
                <a:effectLst/>
                <a:ea typeface="Calibri" panose="020F0502020204030204" pitchFamily="34" charset="0"/>
                <a:cs typeface="Times New Roman" panose="02020603050405020304" pitchFamily="18" charset="0"/>
              </a:rPr>
              <a:t>ТЕЛЕФОННЫЕ ЗВОНКИ В МЕССЕНДЖЕРАХ и реже по обычной связи </a:t>
            </a:r>
            <a:r>
              <a:rPr lang="ru-RU" sz="2000" b="1" dirty="0">
                <a:solidFill>
                  <a:schemeClr val="bg1"/>
                </a:solidFill>
                <a:effectLst/>
                <a:ea typeface="Calibri" panose="020F0502020204030204" pitchFamily="34" charset="0"/>
                <a:cs typeface="Times New Roman" panose="02020603050405020304" pitchFamily="18" charset="0"/>
              </a:rPr>
              <a:t>от имени работников банков, сотрудников правоохранительных органов, работников операторов сотовой связи и иных организаций </a:t>
            </a:r>
            <a:r>
              <a:rPr lang="ru-RU" sz="2000" dirty="0">
                <a:solidFill>
                  <a:schemeClr val="bg1"/>
                </a:solidFill>
                <a:effectLst/>
                <a:ea typeface="Calibri" panose="020F0502020204030204" pitchFamily="34" charset="0"/>
                <a:cs typeface="Times New Roman" panose="02020603050405020304" pitchFamily="18" charset="0"/>
              </a:rPr>
              <a:t>(мошенниками в ходе звонков сообщается)</a:t>
            </a:r>
            <a:r>
              <a:rPr lang="ru-RU" sz="2000" b="1" dirty="0">
                <a:solidFill>
                  <a:schemeClr val="bg1"/>
                </a:solidFill>
                <a:effectLst/>
                <a:ea typeface="Calibri" panose="020F0502020204030204" pitchFamily="34" charset="0"/>
                <a:cs typeface="Times New Roman" panose="02020603050405020304" pitchFamily="18" charset="0"/>
              </a:rPr>
              <a:t>:</a:t>
            </a: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по счету гражданина зафиксированы </a:t>
            </a:r>
            <a:r>
              <a:rPr lang="ru-RU" sz="2000" b="1" dirty="0">
                <a:solidFill>
                  <a:schemeClr val="bg1"/>
                </a:solidFill>
                <a:effectLst/>
                <a:ea typeface="Calibri" panose="020F0502020204030204" pitchFamily="34" charset="0"/>
                <a:cs typeface="Times New Roman" panose="02020603050405020304" pitchFamily="18" charset="0"/>
              </a:rPr>
              <a:t>преступные финансовые операции</a:t>
            </a:r>
            <a:r>
              <a:rPr lang="ru-RU" sz="2000" dirty="0">
                <a:solidFill>
                  <a:schemeClr val="bg1"/>
                </a:solidFill>
                <a:effectLst/>
                <a:ea typeface="Calibri" panose="020F0502020204030204" pitchFamily="34" charset="0"/>
                <a:cs typeface="Times New Roman" panose="02020603050405020304" pitchFamily="18" charset="0"/>
              </a:rPr>
              <a:t>, поэтому будет проведен обыск и возбуждено уголовное дело, а чтобы этого избежать необходимо «задекларировать» все имеющиеся средства путем перевода на специальный счет или передать курьеру</a:t>
            </a:r>
            <a:endParaRPr lang="x-none"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банковский </a:t>
            </a:r>
            <a:r>
              <a:rPr lang="ru-RU" sz="2000" b="1" dirty="0">
                <a:solidFill>
                  <a:schemeClr val="bg1"/>
                </a:solidFill>
                <a:effectLst/>
                <a:ea typeface="Calibri" panose="020F0502020204030204" pitchFamily="34" charset="0"/>
                <a:cs typeface="Times New Roman" panose="02020603050405020304" pitchFamily="18" charset="0"/>
              </a:rPr>
              <a:t>счет «в руках» злоумышленников </a:t>
            </a:r>
            <a:r>
              <a:rPr lang="ru-RU" sz="2000" dirty="0">
                <a:solidFill>
                  <a:schemeClr val="bg1"/>
                </a:solidFill>
                <a:effectLst/>
                <a:ea typeface="Calibri" panose="020F0502020204030204" pitchFamily="34" charset="0"/>
                <a:cs typeface="Times New Roman" panose="02020603050405020304" pitchFamily="18" charset="0"/>
              </a:rPr>
              <a:t>и необходимо перевести деньги на «безопасный счет»</a:t>
            </a:r>
            <a:endParaRPr lang="x-none"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мошенники </a:t>
            </a:r>
            <a:r>
              <a:rPr lang="ru-RU" sz="2000" b="1" dirty="0">
                <a:solidFill>
                  <a:schemeClr val="bg1"/>
                </a:solidFill>
                <a:effectLst/>
                <a:ea typeface="Calibri" panose="020F0502020204030204" pitchFamily="34" charset="0"/>
                <a:cs typeface="Times New Roman" panose="02020603050405020304" pitchFamily="18" charset="0"/>
              </a:rPr>
              <a:t>оформили кредиты</a:t>
            </a:r>
            <a:r>
              <a:rPr lang="ru-RU" sz="2000" dirty="0">
                <a:solidFill>
                  <a:schemeClr val="bg1"/>
                </a:solidFill>
                <a:effectLst/>
                <a:ea typeface="Calibri" panose="020F0502020204030204" pitchFamily="34" charset="0"/>
                <a:cs typeface="Times New Roman" panose="02020603050405020304" pitchFamily="18" charset="0"/>
              </a:rPr>
              <a:t> на гражданина и для противодействия (аннулирования) владельцу счета нужно самому оформить новые кредиты и перевести деньги на другие счета</a:t>
            </a:r>
            <a:endParaRPr lang="x-none"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потерпевший участвует в некой </a:t>
            </a:r>
            <a:r>
              <a:rPr lang="ru-RU" sz="2000" b="1" dirty="0">
                <a:solidFill>
                  <a:schemeClr val="bg1"/>
                </a:solidFill>
                <a:effectLst/>
                <a:ea typeface="Calibri" panose="020F0502020204030204" pitchFamily="34" charset="0"/>
                <a:cs typeface="Times New Roman" panose="02020603050405020304" pitchFamily="18" charset="0"/>
              </a:rPr>
              <a:t>спецоперации</a:t>
            </a:r>
            <a:r>
              <a:rPr lang="ru-RU" sz="2000" dirty="0">
                <a:solidFill>
                  <a:schemeClr val="bg1"/>
                </a:solidFill>
                <a:effectLst/>
                <a:ea typeface="Calibri" panose="020F0502020204030204" pitchFamily="34" charset="0"/>
                <a:cs typeface="Times New Roman" panose="02020603050405020304" pitchFamily="18" charset="0"/>
              </a:rPr>
              <a:t> по поимке преступников либо недобросовестных работников банка, поэтому необходимо выполнять нужные действия </a:t>
            </a:r>
            <a:endParaRPr lang="x-none"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звонок от имени родственников, </a:t>
            </a:r>
            <a:r>
              <a:rPr lang="ru-RU" sz="2000" b="1" dirty="0">
                <a:solidFill>
                  <a:schemeClr val="bg1"/>
                </a:solidFill>
                <a:effectLst/>
                <a:ea typeface="Calibri" panose="020F0502020204030204" pitchFamily="34" charset="0"/>
                <a:cs typeface="Times New Roman" panose="02020603050405020304" pitchFamily="18" charset="0"/>
              </a:rPr>
              <a:t>якобы попавших в ДТП</a:t>
            </a:r>
            <a:r>
              <a:rPr lang="ru-RU" sz="2000" dirty="0">
                <a:solidFill>
                  <a:schemeClr val="bg1"/>
                </a:solidFill>
                <a:effectLst/>
                <a:ea typeface="Calibri" panose="020F0502020204030204" pitchFamily="34" charset="0"/>
                <a:cs typeface="Times New Roman" panose="02020603050405020304" pitchFamily="18" charset="0"/>
              </a:rPr>
              <a:t> и для смягчения ответственности надо перевести деньги либо передать их курьеру</a:t>
            </a:r>
            <a:endParaRPr lang="x-none"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endParaRPr lang="x-non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0182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946952" y="163575"/>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Instagram</a:t>
            </a:r>
            <a:r>
              <a:rPr lang="ru-RU" sz="3000" dirty="0">
                <a:solidFill>
                  <a:schemeClr val="bg1"/>
                </a:solidFill>
              </a:rPr>
              <a:t>-аккаунт:</a:t>
            </a:r>
            <a:endParaRPr lang="x-none" sz="3000" dirty="0">
              <a:solidFill>
                <a:schemeClr val="bg1"/>
              </a:solidFill>
            </a:endParaRPr>
          </a:p>
        </p:txBody>
      </p:sp>
      <p:pic>
        <p:nvPicPr>
          <p:cNvPr id="5" name="Рисунок 4">
            <a:extLst>
              <a:ext uri="{FF2B5EF4-FFF2-40B4-BE49-F238E27FC236}">
                <a16:creationId xmlns="" xmlns:a16="http://schemas.microsoft.com/office/drawing/2014/main" id="{7EFCBD2B-691A-4B1B-BBAC-CAC5EB4447B2}"/>
              </a:ext>
            </a:extLst>
          </p:cNvPr>
          <p:cNvPicPr>
            <a:picLocks noChangeAspect="1"/>
          </p:cNvPicPr>
          <p:nvPr/>
        </p:nvPicPr>
        <p:blipFill>
          <a:blip r:embed="rId2"/>
          <a:stretch>
            <a:fillRect/>
          </a:stretch>
        </p:blipFill>
        <p:spPr>
          <a:xfrm>
            <a:off x="4216893" y="754602"/>
            <a:ext cx="3959441" cy="6103398"/>
          </a:xfrm>
          <a:prstGeom prst="rect">
            <a:avLst/>
          </a:prstGeom>
        </p:spPr>
      </p:pic>
    </p:spTree>
    <p:extLst>
      <p:ext uri="{BB962C8B-B14F-4D97-AF65-F5344CB8AC3E}">
        <p14:creationId xmlns:p14="http://schemas.microsoft.com/office/powerpoint/2010/main" val="2363360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946952" y="163575"/>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Instagram</a:t>
            </a:r>
            <a:r>
              <a:rPr lang="ru-RU" sz="3000" dirty="0">
                <a:solidFill>
                  <a:schemeClr val="bg1"/>
                </a:solidFill>
              </a:rPr>
              <a:t>-аккаунт:</a:t>
            </a:r>
            <a:endParaRPr lang="x-none" sz="3000" dirty="0">
              <a:solidFill>
                <a:schemeClr val="bg1"/>
              </a:solidFill>
            </a:endParaRPr>
          </a:p>
        </p:txBody>
      </p:sp>
      <p:pic>
        <p:nvPicPr>
          <p:cNvPr id="3" name="Рисунок 2">
            <a:extLst>
              <a:ext uri="{FF2B5EF4-FFF2-40B4-BE49-F238E27FC236}">
                <a16:creationId xmlns="" xmlns:a16="http://schemas.microsoft.com/office/drawing/2014/main" id="{3EE3D6F6-CFD5-4C5A-B83C-74B6B509D1F5}"/>
              </a:ext>
            </a:extLst>
          </p:cNvPr>
          <p:cNvPicPr>
            <a:picLocks noChangeAspect="1"/>
          </p:cNvPicPr>
          <p:nvPr/>
        </p:nvPicPr>
        <p:blipFill>
          <a:blip r:embed="rId2"/>
          <a:stretch>
            <a:fillRect/>
          </a:stretch>
        </p:blipFill>
        <p:spPr>
          <a:xfrm>
            <a:off x="3915052" y="754602"/>
            <a:ext cx="4199138" cy="6103398"/>
          </a:xfrm>
          <a:prstGeom prst="rect">
            <a:avLst/>
          </a:prstGeom>
        </p:spPr>
      </p:pic>
    </p:spTree>
    <p:extLst>
      <p:ext uri="{BB962C8B-B14F-4D97-AF65-F5344CB8AC3E}">
        <p14:creationId xmlns:p14="http://schemas.microsoft.com/office/powerpoint/2010/main" val="3350765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946952" y="163575"/>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Telegram</a:t>
            </a:r>
            <a:r>
              <a:rPr lang="ru-RU" sz="3000" dirty="0">
                <a:solidFill>
                  <a:schemeClr val="bg1"/>
                </a:solidFill>
              </a:rPr>
              <a:t>-аккаунт:</a:t>
            </a:r>
            <a:endParaRPr lang="x-none" sz="3000" dirty="0">
              <a:solidFill>
                <a:schemeClr val="bg1"/>
              </a:solidFill>
            </a:endParaRPr>
          </a:p>
        </p:txBody>
      </p:sp>
      <p:pic>
        <p:nvPicPr>
          <p:cNvPr id="5" name="Рисунок 4">
            <a:extLst>
              <a:ext uri="{FF2B5EF4-FFF2-40B4-BE49-F238E27FC236}">
                <a16:creationId xmlns="" xmlns:a16="http://schemas.microsoft.com/office/drawing/2014/main" id="{1D9F27D6-E18F-4C55-84DD-7AEEE4215206}"/>
              </a:ext>
            </a:extLst>
          </p:cNvPr>
          <p:cNvPicPr>
            <a:picLocks noChangeAspect="1"/>
          </p:cNvPicPr>
          <p:nvPr/>
        </p:nvPicPr>
        <p:blipFill rotWithShape="1">
          <a:blip r:embed="rId2">
            <a:extLst>
              <a:ext uri="{28A0092B-C50C-407E-A947-70E740481C1C}">
                <a14:useLocalDpi xmlns:a14="http://schemas.microsoft.com/office/drawing/2010/main" val="0"/>
              </a:ext>
            </a:extLst>
          </a:blip>
          <a:srcRect t="7919" b="10584"/>
          <a:stretch/>
        </p:blipFill>
        <p:spPr>
          <a:xfrm>
            <a:off x="3568823" y="660928"/>
            <a:ext cx="5015884" cy="6118514"/>
          </a:xfrm>
          <a:prstGeom prst="rect">
            <a:avLst/>
          </a:prstGeom>
        </p:spPr>
      </p:pic>
    </p:spTree>
    <p:extLst>
      <p:ext uri="{BB962C8B-B14F-4D97-AF65-F5344CB8AC3E}">
        <p14:creationId xmlns:p14="http://schemas.microsoft.com/office/powerpoint/2010/main" val="231116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438532" y="377213"/>
            <a:ext cx="10447779"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TextBox 3">
            <a:extLst>
              <a:ext uri="{FF2B5EF4-FFF2-40B4-BE49-F238E27FC236}">
                <a16:creationId xmlns="" xmlns:a16="http://schemas.microsoft.com/office/drawing/2014/main" id="{71746E84-933E-4FB5-A932-529E7D7E800E}"/>
              </a:ext>
            </a:extLst>
          </p:cNvPr>
          <p:cNvSpPr txBox="1"/>
          <p:nvPr/>
        </p:nvSpPr>
        <p:spPr>
          <a:xfrm>
            <a:off x="1534373" y="377213"/>
            <a:ext cx="9898143" cy="6021648"/>
          </a:xfrm>
          <a:prstGeom prst="rect">
            <a:avLst/>
          </a:prstGeom>
          <a:noFill/>
        </p:spPr>
        <p:txBody>
          <a:bodyPr wrap="square">
            <a:spAutoFit/>
          </a:bodyPr>
          <a:lstStyle/>
          <a:p>
            <a:pPr marL="0" marR="0" lvl="0" indent="449580" algn="l" defTabSz="914400" rtl="0" eaLnBrk="1" fontAlgn="auto" latinLnBrk="0" hangingPunct="1">
              <a:lnSpc>
                <a:spcPct val="107000"/>
              </a:lnSpc>
              <a:spcBef>
                <a:spcPts val="0"/>
              </a:spcBef>
              <a:spcAft>
                <a:spcPts val="800"/>
              </a:spcAft>
              <a:buClrTx/>
              <a:buSzTx/>
              <a:buFontTx/>
              <a:buNone/>
              <a:tabLst/>
              <a:defRPr/>
            </a:pPr>
            <a:r>
              <a:rPr kumimoji="0" lang="ru-RU" sz="2200" b="1"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Что НУЖНО ЗНАТЬ при покупках в сети Интернет: </a:t>
            </a:r>
            <a:endParaRPr kumimoji="0" lang="x-none"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ранее неизвестные</a:t>
            </a:r>
            <a:r>
              <a:rPr kumimoji="0" lang="ru-RU" sz="2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интернет-магазины,</a:t>
            </a:r>
            <a:r>
              <a:rPr kumimoji="0" lang="ru-RU" sz="2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работающие только по предоплате и предлагающие товары стоимостью ниже рыночной – высокий риск потери средств;</a:t>
            </a:r>
            <a:endParaRPr kumimoji="0" lang="x-none"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фотографии имеющихся товаров на множестве разных фонов (в разных помещениях) – один из признаков фейкового магазина, данные фото скачаны в сети Интернет;</a:t>
            </a:r>
            <a:endParaRPr kumimoji="0" lang="x-none"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подобные фейковые аккаунты легко создаются в считанные часы, отзывы и подписки искусственно накручиваются, их владельцы могут находиться в любой точке мира, что усложняет их установление; </a:t>
            </a:r>
            <a:endParaRPr kumimoji="0" lang="x-none"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более безопасно осуществлять покупки в интернет-магазинах на известных и проверенных интернет-площадках (известные маркетплейсы);</a:t>
            </a:r>
            <a:endParaRPr kumimoji="0" lang="x-none"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при онлайн-покупках рекомендуется ИСКЛЮЧИТЬ ПРЕДОПЛАТУ и НЕ ИСПОЛЬЗОВАТЬ основную банковскую карту, а оформить виртуальную и перед совершением покупки переводить на нее необходимую сумму.</a:t>
            </a:r>
            <a:endParaRPr kumimoji="0" lang="x-none"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6750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791962" y="798990"/>
            <a:ext cx="10608076" cy="5442012"/>
          </a:xfrm>
        </p:spPr>
        <p:txBody>
          <a:bodyPr>
            <a:normAutofit fontScale="625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effectLst/>
                <a:ea typeface="Calibri" panose="020F0502020204030204" pitchFamily="34" charset="0"/>
                <a:cs typeface="Times New Roman" panose="02020603050405020304" pitchFamily="18" charset="0"/>
              </a:rPr>
              <a:t>4) ЧЕТВЕРТАЯ СХЕМА – ФИШИНГ </a:t>
            </a:r>
          </a:p>
          <a:p>
            <a:pPr algn="just"/>
            <a:r>
              <a:rPr lang="ru-RU" sz="4600" b="1" dirty="0">
                <a:solidFill>
                  <a:schemeClr val="bg1"/>
                </a:solidFill>
                <a:effectLst/>
                <a:ea typeface="Calibri" panose="020F0502020204030204" pitchFamily="34" charset="0"/>
                <a:cs typeface="Times New Roman" panose="02020603050405020304" pitchFamily="18" charset="0"/>
              </a:rPr>
              <a:t>фишинговые сайты банков (интернет-банкинг, акции по выплате бонусов и вознаграждений за прохождение опросов и др.)</a:t>
            </a:r>
          </a:p>
          <a:p>
            <a:pPr algn="just"/>
            <a:r>
              <a:rPr lang="ru-RU" sz="4600" b="1" dirty="0">
                <a:solidFill>
                  <a:schemeClr val="bg1"/>
                </a:solidFill>
                <a:effectLst/>
                <a:ea typeface="Calibri" panose="020F0502020204030204" pitchFamily="34" charset="0"/>
                <a:cs typeface="Times New Roman" panose="02020603050405020304" pitchFamily="18" charset="0"/>
              </a:rPr>
              <a:t>фишинговые СЕРВИСЫ служб доставки или оплаты (от имени компаний «CDEK», «</a:t>
            </a:r>
            <a:r>
              <a:rPr lang="ru-RU" sz="4600" b="1" dirty="0" err="1">
                <a:solidFill>
                  <a:schemeClr val="bg1"/>
                </a:solidFill>
                <a:effectLst/>
                <a:ea typeface="Calibri" panose="020F0502020204030204" pitchFamily="34" charset="0"/>
                <a:cs typeface="Times New Roman" panose="02020603050405020304" pitchFamily="18" charset="0"/>
              </a:rPr>
              <a:t>Европочта</a:t>
            </a:r>
            <a:r>
              <a:rPr lang="ru-RU" sz="4600" b="1" dirty="0">
                <a:solidFill>
                  <a:schemeClr val="bg1"/>
                </a:solidFill>
                <a:effectLst/>
                <a:ea typeface="Calibri" panose="020F0502020204030204" pitchFamily="34" charset="0"/>
                <a:cs typeface="Times New Roman" panose="02020603050405020304" pitchFamily="18" charset="0"/>
              </a:rPr>
              <a:t>», «</a:t>
            </a:r>
            <a:r>
              <a:rPr lang="ru-RU" sz="4600" b="1" dirty="0" err="1">
                <a:solidFill>
                  <a:schemeClr val="bg1"/>
                </a:solidFill>
                <a:ea typeface="Calibri" panose="020F0502020204030204" pitchFamily="34" charset="0"/>
                <a:cs typeface="Times New Roman" panose="02020603050405020304" pitchFamily="18" charset="0"/>
              </a:rPr>
              <a:t>Белпочта</a:t>
            </a:r>
            <a:r>
              <a:rPr lang="ru-RU" sz="4600" b="1" dirty="0">
                <a:solidFill>
                  <a:schemeClr val="bg1"/>
                </a:solidFill>
                <a:effectLst/>
                <a:ea typeface="Calibri" panose="020F0502020204030204" pitchFamily="34" charset="0"/>
                <a:cs typeface="Times New Roman" panose="02020603050405020304" pitchFamily="18" charset="0"/>
              </a:rPr>
              <a:t>» и др.</a:t>
            </a:r>
            <a:r>
              <a:rPr lang="ru-RU" sz="4600" dirty="0">
                <a:solidFill>
                  <a:schemeClr val="bg1"/>
                </a:solidFill>
                <a:effectLst/>
                <a:ea typeface="Calibri" panose="020F0502020204030204" pitchFamily="34" charset="0"/>
                <a:cs typeface="Times New Roman" panose="02020603050405020304" pitchFamily="18" charset="0"/>
              </a:rPr>
              <a:t>)</a:t>
            </a:r>
          </a:p>
          <a:p>
            <a:pPr algn="just"/>
            <a:r>
              <a:rPr lang="ru-RU" sz="4600" b="1" dirty="0">
                <a:solidFill>
                  <a:schemeClr val="bg1"/>
                </a:solidFill>
                <a:effectLst/>
                <a:ea typeface="Calibri" panose="020F0502020204030204" pitchFamily="34" charset="0"/>
                <a:cs typeface="Times New Roman" panose="02020603050405020304" pitchFamily="18" charset="0"/>
              </a:rPr>
              <a:t>фишинговые объявления о сдаче жилья в аренду с получением предоплаты путем ввода данных банковских карт</a:t>
            </a:r>
          </a:p>
          <a:p>
            <a:pPr marL="0" indent="0" algn="just">
              <a:buNone/>
            </a:pPr>
            <a:r>
              <a:rPr lang="ru-RU" sz="4600" b="1" dirty="0">
                <a:solidFill>
                  <a:schemeClr val="bg1"/>
                </a:solidFill>
                <a:effectLst/>
                <a:ea typeface="Calibri" panose="020F0502020204030204" pitchFamily="34" charset="0"/>
                <a:cs typeface="Times New Roman" panose="02020603050405020304" pitchFamily="18" charset="0"/>
              </a:rPr>
              <a:t>	ЦЕЛЬ злоумышленников – получить полные реквизиты банковской карты и коды из </a:t>
            </a:r>
            <a:r>
              <a:rPr lang="en-US" sz="4600" b="1" dirty="0">
                <a:solidFill>
                  <a:schemeClr val="bg1"/>
                </a:solidFill>
                <a:effectLst/>
                <a:ea typeface="Calibri" panose="020F0502020204030204" pitchFamily="34" charset="0"/>
                <a:cs typeface="Times New Roman" panose="02020603050405020304" pitchFamily="18" charset="0"/>
              </a:rPr>
              <a:t>SMS</a:t>
            </a:r>
            <a:r>
              <a:rPr lang="ru-RU" sz="4600" b="1" dirty="0">
                <a:solidFill>
                  <a:schemeClr val="bg1"/>
                </a:solidFill>
                <a:effectLst/>
                <a:ea typeface="Calibri" panose="020F0502020204030204" pitchFamily="34" charset="0"/>
                <a:cs typeface="Times New Roman" panose="02020603050405020304" pitchFamily="18" charset="0"/>
              </a:rPr>
              <a:t>, либо логин и пароль в интернет-банк. Заполучив эти данные - злоумышленник переводит все деньги на свои счета </a:t>
            </a:r>
          </a:p>
          <a:p>
            <a:pPr algn="just"/>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dirty="0"/>
          </a:p>
        </p:txBody>
      </p:sp>
    </p:spTree>
    <p:extLst>
      <p:ext uri="{BB962C8B-B14F-4D97-AF65-F5344CB8AC3E}">
        <p14:creationId xmlns:p14="http://schemas.microsoft.com/office/powerpoint/2010/main" val="1597316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898494" y="133164"/>
            <a:ext cx="10608076" cy="5442012"/>
          </a:xfrm>
        </p:spPr>
        <p:txBody>
          <a:bodyPr>
            <a:normAutofit fontScale="25000" lnSpcReduction="20000"/>
          </a:bodyPr>
          <a:lstStyle/>
          <a:p>
            <a:pPr marL="0" indent="0" algn="just">
              <a:lnSpc>
                <a:spcPct val="120000"/>
              </a:lnSpc>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12000" b="1" dirty="0">
                <a:solidFill>
                  <a:schemeClr val="bg1"/>
                </a:solidFill>
                <a:effectLst/>
                <a:ea typeface="Calibri" panose="020F0502020204030204" pitchFamily="34" charset="0"/>
                <a:cs typeface="Times New Roman" panose="02020603050405020304" pitchFamily="18" charset="0"/>
              </a:rPr>
              <a:t>В сети Интернет появляется ряд фе</a:t>
            </a:r>
            <a:r>
              <a:rPr lang="ru-RU" sz="12000" b="1" dirty="0">
                <a:solidFill>
                  <a:schemeClr val="bg1"/>
                </a:solidFill>
                <a:ea typeface="Calibri" panose="020F0502020204030204" pitchFamily="34" charset="0"/>
                <a:cs typeface="Times New Roman" panose="02020603050405020304" pitchFamily="18" charset="0"/>
              </a:rPr>
              <a:t>йковых </a:t>
            </a:r>
            <a:r>
              <a:rPr lang="ru-RU" sz="12000" b="1" dirty="0">
                <a:solidFill>
                  <a:schemeClr val="bg1"/>
                </a:solidFill>
                <a:effectLst/>
                <a:ea typeface="Calibri" panose="020F0502020204030204" pitchFamily="34" charset="0"/>
                <a:cs typeface="Times New Roman" panose="02020603050405020304" pitchFamily="18" charset="0"/>
              </a:rPr>
              <a:t>сайтов, имитирующих официальные сайты банковских учреждений или стартовые страницы интернет-банкинга. Желая зайти в </a:t>
            </a:r>
            <a:r>
              <a:rPr lang="ru-RU" sz="12000" b="1" dirty="0">
                <a:solidFill>
                  <a:schemeClr val="bg1"/>
                </a:solidFill>
                <a:ea typeface="Calibri" panose="020F0502020204030204" pitchFamily="34" charset="0"/>
                <a:cs typeface="Times New Roman" panose="02020603050405020304" pitchFamily="18" charset="0"/>
              </a:rPr>
              <a:t>свой личный кабинет</a:t>
            </a:r>
            <a:r>
              <a:rPr lang="ru-RU" sz="12000" b="1" dirty="0">
                <a:solidFill>
                  <a:schemeClr val="bg1"/>
                </a:solidFill>
                <a:effectLst/>
                <a:ea typeface="Calibri" panose="020F0502020204030204" pitchFamily="34" charset="0"/>
                <a:cs typeface="Times New Roman" panose="02020603050405020304" pitchFamily="18" charset="0"/>
              </a:rPr>
              <a:t>, граждане ищут страницу интернет-банкинга своего банка путем поискового запроса в браузере. Нередко в первых результатах поиска за названием аббревиатуры финансового учреждения кроется ссылка на фишинговый сайт, внешне ничем не отличающийся от оригинала, но имеющий иной адрес в адресной строчке. Вводя на таком сайте логин и пароль владелец счета предоставляет доступ к интернет-банкингу, а это полный доступ к счету. Через считанные минуты денежные средства переводятся злоумышленниками на иной счет.</a:t>
            </a:r>
          </a:p>
          <a:p>
            <a:pPr marL="0" indent="0" algn="just">
              <a:lnSpc>
                <a:spcPct val="120000"/>
              </a:lnSpc>
              <a:buNone/>
            </a:pPr>
            <a:r>
              <a:rPr lang="ru-RU" sz="10000" b="1" dirty="0">
                <a:solidFill>
                  <a:schemeClr val="bg1"/>
                </a:solidFill>
                <a:effectLst/>
                <a:ea typeface="Calibri" panose="020F0502020204030204" pitchFamily="34" charset="0"/>
                <a:cs typeface="Times New Roman" panose="02020603050405020304" pitchFamily="18" charset="0"/>
              </a:rPr>
              <a:t>	</a:t>
            </a:r>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dirty="0"/>
          </a:p>
        </p:txBody>
      </p:sp>
    </p:spTree>
    <p:extLst>
      <p:ext uri="{BB962C8B-B14F-4D97-AF65-F5344CB8AC3E}">
        <p14:creationId xmlns:p14="http://schemas.microsoft.com/office/powerpoint/2010/main" val="1025091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898494" y="133164"/>
            <a:ext cx="10608076" cy="5442012"/>
          </a:xfrm>
        </p:spPr>
        <p:txBody>
          <a:bodyPr>
            <a:normAutofit fontScale="25000" lnSpcReduction="20000"/>
          </a:bodyPr>
          <a:lstStyle/>
          <a:p>
            <a:pPr marL="0" indent="0" algn="just">
              <a:lnSpc>
                <a:spcPct val="120000"/>
              </a:lnSpc>
              <a:buNone/>
            </a:pPr>
            <a:r>
              <a:rPr lang="ru-RU" sz="10000" b="1" dirty="0">
                <a:solidFill>
                  <a:schemeClr val="bg1"/>
                </a:solidFill>
                <a:effectLst/>
                <a:ea typeface="Calibri" panose="020F0502020204030204" pitchFamily="34" charset="0"/>
                <a:cs typeface="Times New Roman" panose="02020603050405020304" pitchFamily="18" charset="0"/>
              </a:rPr>
              <a:t>	</a:t>
            </a:r>
            <a:r>
              <a:rPr lang="ru-RU" sz="16000" b="1" dirty="0">
                <a:solidFill>
                  <a:schemeClr val="bg1"/>
                </a:solidFill>
                <a:effectLst/>
                <a:ea typeface="Calibri" panose="020F0502020204030204" pitchFamily="34" charset="0"/>
                <a:cs typeface="Times New Roman" panose="02020603050405020304" pitchFamily="18" charset="0"/>
              </a:rPr>
              <a:t>Нередко пользователи сети могут наткнуться на различные фейковые рекламные акции белорусских банков или организаций, размещенные на неофициальных веб-сайтах. Как правило, для получения вознаграждения, там необходимо ввести реквизиты банковской карты, трехзначный номер и поступивший код из </a:t>
            </a:r>
            <a:r>
              <a:rPr lang="en-US" sz="16000" b="1" dirty="0">
                <a:solidFill>
                  <a:schemeClr val="bg1"/>
                </a:solidFill>
                <a:effectLst/>
                <a:ea typeface="Calibri" panose="020F0502020204030204" pitchFamily="34" charset="0"/>
                <a:cs typeface="Times New Roman" panose="02020603050405020304" pitchFamily="18" charset="0"/>
              </a:rPr>
              <a:t>SMS</a:t>
            </a:r>
            <a:r>
              <a:rPr lang="ru-RU" sz="16000" b="1" dirty="0">
                <a:solidFill>
                  <a:schemeClr val="bg1"/>
                </a:solidFill>
                <a:effectLst/>
                <a:ea typeface="Calibri" panose="020F0502020204030204" pitchFamily="34" charset="0"/>
                <a:cs typeface="Times New Roman" panose="02020603050405020304" pitchFamily="18" charset="0"/>
              </a:rPr>
              <a:t>, но вместо выигрыша происходит списание всех</a:t>
            </a:r>
            <a:r>
              <a:rPr lang="en-US" sz="16000" b="1" dirty="0">
                <a:solidFill>
                  <a:schemeClr val="bg1"/>
                </a:solidFill>
                <a:effectLst/>
                <a:ea typeface="Calibri" panose="020F0502020204030204" pitchFamily="34" charset="0"/>
                <a:cs typeface="Times New Roman" panose="02020603050405020304" pitchFamily="18" charset="0"/>
              </a:rPr>
              <a:t> </a:t>
            </a:r>
            <a:r>
              <a:rPr lang="ru-RU" sz="16000" b="1" dirty="0">
                <a:solidFill>
                  <a:schemeClr val="bg1"/>
                </a:solidFill>
                <a:effectLst/>
                <a:ea typeface="Calibri" panose="020F0502020204030204" pitchFamily="34" charset="0"/>
                <a:cs typeface="Times New Roman" panose="02020603050405020304" pitchFamily="18" charset="0"/>
              </a:rPr>
              <a:t>денежных средств со счета.</a:t>
            </a:r>
          </a:p>
          <a:p>
            <a:pPr marL="0" indent="0" algn="just">
              <a:lnSpc>
                <a:spcPct val="120000"/>
              </a:lnSpc>
              <a:buNone/>
            </a:pPr>
            <a:r>
              <a:rPr lang="ru-RU" sz="9200" b="1" dirty="0">
                <a:solidFill>
                  <a:schemeClr val="bg1"/>
                </a:solidFill>
                <a:ea typeface="Calibri" panose="020F0502020204030204" pitchFamily="34" charset="0"/>
                <a:cs typeface="Times New Roman" panose="02020603050405020304" pitchFamily="18" charset="0"/>
              </a:rPr>
              <a:t>	</a:t>
            </a:r>
            <a:endParaRPr lang="ru-RU" sz="9200" b="1" dirty="0">
              <a:solidFill>
                <a:schemeClr val="bg1"/>
              </a:solidFill>
              <a:effectLst/>
              <a:ea typeface="Calibri" panose="020F0502020204030204" pitchFamily="34" charset="0"/>
              <a:cs typeface="Times New Roman" panose="02020603050405020304" pitchFamily="18" charset="0"/>
            </a:endParaRPr>
          </a:p>
          <a:p>
            <a:pPr algn="just"/>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dirty="0"/>
          </a:p>
        </p:txBody>
      </p:sp>
    </p:spTree>
    <p:extLst>
      <p:ext uri="{BB962C8B-B14F-4D97-AF65-F5344CB8AC3E}">
        <p14:creationId xmlns:p14="http://schemas.microsoft.com/office/powerpoint/2010/main" val="2675847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3072292F-3AA4-4273-B813-98E1C996AC9E}"/>
              </a:ext>
            </a:extLst>
          </p:cNvPr>
          <p:cNvPicPr>
            <a:picLocks noChangeAspect="1"/>
          </p:cNvPicPr>
          <p:nvPr/>
        </p:nvPicPr>
        <p:blipFill rotWithShape="1">
          <a:blip r:embed="rId2">
            <a:extLst>
              <a:ext uri="{28A0092B-C50C-407E-A947-70E740481C1C}">
                <a14:useLocalDpi xmlns:a14="http://schemas.microsoft.com/office/drawing/2010/main" val="0"/>
              </a:ext>
            </a:extLst>
          </a:blip>
          <a:srcRect t="21407" r="1351" b="6816"/>
          <a:stretch/>
        </p:blipFill>
        <p:spPr>
          <a:xfrm>
            <a:off x="3817398" y="873976"/>
            <a:ext cx="4474346" cy="5977215"/>
          </a:xfrm>
          <a:prstGeom prst="rect">
            <a:avLst/>
          </a:prstGeom>
        </p:spPr>
      </p:pic>
      <p:sp>
        <p:nvSpPr>
          <p:cNvPr id="4" name="Заголовок 1">
            <a:extLst>
              <a:ext uri="{FF2B5EF4-FFF2-40B4-BE49-F238E27FC236}">
                <a16:creationId xmlns="" xmlns:a16="http://schemas.microsoft.com/office/drawing/2014/main" id="{8BD9EE6C-CE3D-463B-89C6-F0C7ACB1BFD0}"/>
              </a:ext>
            </a:extLst>
          </p:cNvPr>
          <p:cNvSpPr txBox="1">
            <a:spLocks/>
          </p:cNvSpPr>
          <p:nvPr/>
        </p:nvSpPr>
        <p:spPr>
          <a:xfrm>
            <a:off x="946952" y="142043"/>
            <a:ext cx="10443098" cy="949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реклама от имени ЗАО «</a:t>
            </a:r>
            <a:r>
              <a:rPr lang="ru-RU" sz="3000" dirty="0" err="1">
                <a:solidFill>
                  <a:schemeClr val="bg1"/>
                </a:solidFill>
              </a:rPr>
              <a:t>Альфа-банк</a:t>
            </a:r>
            <a:r>
              <a:rPr lang="ru-RU" sz="3000" dirty="0">
                <a:solidFill>
                  <a:schemeClr val="bg1"/>
                </a:solidFill>
              </a:rPr>
              <a:t>»:</a:t>
            </a:r>
            <a:endParaRPr lang="x-none" sz="3000" dirty="0">
              <a:solidFill>
                <a:schemeClr val="bg1"/>
              </a:solidFill>
            </a:endParaRPr>
          </a:p>
        </p:txBody>
      </p:sp>
    </p:spTree>
    <p:extLst>
      <p:ext uri="{BB962C8B-B14F-4D97-AF65-F5344CB8AC3E}">
        <p14:creationId xmlns:p14="http://schemas.microsoft.com/office/powerpoint/2010/main" val="3421258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946952" y="142043"/>
            <a:ext cx="10443098" cy="949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банка для получения «выигрыша» в целях  завладения реквизитами банковской карты (официальный адрес ЗАО «</a:t>
            </a:r>
            <a:r>
              <a:rPr lang="ru-RU" sz="3000" dirty="0" err="1">
                <a:solidFill>
                  <a:schemeClr val="bg1"/>
                </a:solidFill>
              </a:rPr>
              <a:t>Альфа-банк</a:t>
            </a:r>
            <a:r>
              <a:rPr lang="ru-RU" sz="3000" dirty="0">
                <a:solidFill>
                  <a:schemeClr val="bg1"/>
                </a:solidFill>
              </a:rPr>
              <a:t>» - </a:t>
            </a:r>
            <a:r>
              <a:rPr lang="en-US" sz="3000" dirty="0">
                <a:solidFill>
                  <a:schemeClr val="bg1"/>
                </a:solidFill>
              </a:rPr>
              <a:t>alfabank.by</a:t>
            </a:r>
            <a:r>
              <a:rPr lang="ru-RU" sz="3000" dirty="0">
                <a:solidFill>
                  <a:schemeClr val="bg1"/>
                </a:solidFill>
              </a:rPr>
              <a:t>):</a:t>
            </a:r>
            <a:endParaRPr lang="x-none" sz="3000" dirty="0">
              <a:solidFill>
                <a:schemeClr val="bg1"/>
              </a:solidFill>
            </a:endParaRPr>
          </a:p>
        </p:txBody>
      </p:sp>
      <p:pic>
        <p:nvPicPr>
          <p:cNvPr id="5" name="Рисунок 4">
            <a:extLst>
              <a:ext uri="{FF2B5EF4-FFF2-40B4-BE49-F238E27FC236}">
                <a16:creationId xmlns="" xmlns:a16="http://schemas.microsoft.com/office/drawing/2014/main" id="{BF54ED7D-D634-447F-A93F-22E80B4DC20E}"/>
              </a:ext>
            </a:extLst>
          </p:cNvPr>
          <p:cNvPicPr>
            <a:picLocks noChangeAspect="1"/>
          </p:cNvPicPr>
          <p:nvPr/>
        </p:nvPicPr>
        <p:blipFill>
          <a:blip r:embed="rId2"/>
          <a:stretch>
            <a:fillRect/>
          </a:stretch>
        </p:blipFill>
        <p:spPr>
          <a:xfrm>
            <a:off x="854230" y="1287262"/>
            <a:ext cx="10787355" cy="6067887"/>
          </a:xfrm>
          <a:prstGeom prst="rect">
            <a:avLst/>
          </a:prstGeom>
        </p:spPr>
      </p:pic>
      <p:sp>
        <p:nvSpPr>
          <p:cNvPr id="6" name="Стрелка: вверх 5">
            <a:extLst>
              <a:ext uri="{FF2B5EF4-FFF2-40B4-BE49-F238E27FC236}">
                <a16:creationId xmlns="" xmlns:a16="http://schemas.microsoft.com/office/drawing/2014/main" id="{8AA70C9F-70AF-4BDB-8C1A-01FF54696321}"/>
              </a:ext>
            </a:extLst>
          </p:cNvPr>
          <p:cNvSpPr/>
          <p:nvPr/>
        </p:nvSpPr>
        <p:spPr>
          <a:xfrm>
            <a:off x="2539014" y="1919796"/>
            <a:ext cx="541537" cy="1509204"/>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694508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946952" y="142043"/>
            <a:ext cx="10443098" cy="949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реклама в целях  завладения реквизитами банковской карты:</a:t>
            </a:r>
            <a:endParaRPr lang="x-none" sz="3000" dirty="0">
              <a:solidFill>
                <a:schemeClr val="bg1"/>
              </a:solidFill>
            </a:endParaRPr>
          </a:p>
        </p:txBody>
      </p:sp>
      <p:pic>
        <p:nvPicPr>
          <p:cNvPr id="3" name="Рисунок 2">
            <a:extLst>
              <a:ext uri="{FF2B5EF4-FFF2-40B4-BE49-F238E27FC236}">
                <a16:creationId xmlns="" xmlns:a16="http://schemas.microsoft.com/office/drawing/2014/main" id="{66BC53F1-DA21-46FC-987A-8E0858A8D7B9}"/>
              </a:ext>
            </a:extLst>
          </p:cNvPr>
          <p:cNvPicPr>
            <a:picLocks noChangeAspect="1"/>
          </p:cNvPicPr>
          <p:nvPr/>
        </p:nvPicPr>
        <p:blipFill>
          <a:blip r:embed="rId2"/>
          <a:stretch>
            <a:fillRect/>
          </a:stretch>
        </p:blipFill>
        <p:spPr>
          <a:xfrm>
            <a:off x="2201662" y="970226"/>
            <a:ext cx="7270812" cy="6136348"/>
          </a:xfrm>
          <a:prstGeom prst="rect">
            <a:avLst/>
          </a:prstGeom>
        </p:spPr>
      </p:pic>
    </p:spTree>
    <p:extLst>
      <p:ext uri="{BB962C8B-B14F-4D97-AF65-F5344CB8AC3E}">
        <p14:creationId xmlns:p14="http://schemas.microsoft.com/office/powerpoint/2010/main" val="230979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411900" y="732320"/>
            <a:ext cx="11494154"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 xmlns:a16="http://schemas.microsoft.com/office/drawing/2014/main" id="{83DFD812-936B-4F85-A2F9-645CC79820D7}"/>
              </a:ext>
            </a:extLst>
          </p:cNvPr>
          <p:cNvSpPr txBox="1"/>
          <p:nvPr/>
        </p:nvSpPr>
        <p:spPr>
          <a:xfrm>
            <a:off x="1362767" y="430517"/>
            <a:ext cx="9898602" cy="6230552"/>
          </a:xfrm>
          <a:prstGeom prst="rect">
            <a:avLst/>
          </a:prstGeom>
          <a:noFill/>
        </p:spPr>
        <p:txBody>
          <a:bodyPr wrap="square">
            <a:spAutoFit/>
          </a:bodyPr>
          <a:lstStyle/>
          <a:p>
            <a:pPr indent="449580" algn="just">
              <a:lnSpc>
                <a:spcPct val="107000"/>
              </a:lnSpc>
              <a:spcAft>
                <a:spcPts val="800"/>
              </a:spcAft>
            </a:pPr>
            <a:r>
              <a:rPr lang="ru-RU" sz="2500" u="sng" dirty="0">
                <a:solidFill>
                  <a:schemeClr val="bg1"/>
                </a:solidFill>
                <a:effectLst/>
                <a:ea typeface="Calibri" panose="020F0502020204030204" pitchFamily="34" charset="0"/>
                <a:cs typeface="Times New Roman" panose="02020603050405020304" pitchFamily="18" charset="0"/>
              </a:rPr>
              <a:t>Все чаще схема со звонками приобретает гибридный характер:</a:t>
            </a:r>
          </a:p>
          <a:p>
            <a:pPr indent="449580" algn="just">
              <a:lnSpc>
                <a:spcPct val="107000"/>
              </a:lnSpc>
              <a:spcAft>
                <a:spcPts val="800"/>
              </a:spcAft>
            </a:pPr>
            <a:endParaRPr lang="x-none" sz="2500" dirty="0">
              <a:solidFill>
                <a:schemeClr val="bg1"/>
              </a:solidFill>
              <a:effectLst/>
              <a:ea typeface="Calibri" panose="020F0502020204030204" pitchFamily="34" charset="0"/>
              <a:cs typeface="Times New Roman" panose="02020603050405020304" pitchFamily="18" charset="0"/>
            </a:endParaRPr>
          </a:p>
          <a:p>
            <a:pPr marL="342900" indent="-342900" algn="just">
              <a:lnSpc>
                <a:spcPct val="107000"/>
              </a:lnSpc>
              <a:spcAft>
                <a:spcPts val="800"/>
              </a:spcAft>
              <a:buFontTx/>
              <a:buChar char="-"/>
            </a:pPr>
            <a:r>
              <a:rPr lang="ru-RU" sz="2500" dirty="0">
                <a:solidFill>
                  <a:schemeClr val="bg1"/>
                </a:solidFill>
                <a:ea typeface="Calibri" panose="020F0502020204030204" pitchFamily="34" charset="0"/>
                <a:cs typeface="Times New Roman" panose="02020603050405020304" pitchFamily="18" charset="0"/>
              </a:rPr>
              <a:t>поступает п</a:t>
            </a:r>
            <a:r>
              <a:rPr lang="ru-RU" sz="2500" dirty="0">
                <a:solidFill>
                  <a:schemeClr val="bg1"/>
                </a:solidFill>
                <a:effectLst/>
                <a:ea typeface="Calibri" panose="020F0502020204030204" pitchFamily="34" charset="0"/>
                <a:cs typeface="Times New Roman" panose="02020603050405020304" pitchFamily="18" charset="0"/>
              </a:rPr>
              <a:t>ервый звонок от имени работников «Водоканала», «Энергосбыта», «</a:t>
            </a:r>
            <a:r>
              <a:rPr lang="ru-RU" sz="2500" dirty="0" err="1">
                <a:solidFill>
                  <a:schemeClr val="bg1"/>
                </a:solidFill>
                <a:effectLst/>
                <a:ea typeface="Calibri" panose="020F0502020204030204" pitchFamily="34" charset="0"/>
                <a:cs typeface="Times New Roman" panose="02020603050405020304" pitchFamily="18" charset="0"/>
              </a:rPr>
              <a:t>Белпочты</a:t>
            </a:r>
            <a:r>
              <a:rPr lang="ru-RU" sz="2500" dirty="0">
                <a:solidFill>
                  <a:schemeClr val="bg1"/>
                </a:solidFill>
                <a:effectLst/>
                <a:ea typeface="Calibri" panose="020F0502020204030204" pitchFamily="34" charset="0"/>
                <a:cs typeface="Times New Roman" panose="02020603050405020304" pitchFamily="18" charset="0"/>
              </a:rPr>
              <a:t>», «</a:t>
            </a:r>
            <a:r>
              <a:rPr lang="ru-RU" sz="2500" dirty="0" err="1">
                <a:solidFill>
                  <a:schemeClr val="bg1"/>
                </a:solidFill>
                <a:effectLst/>
                <a:ea typeface="Calibri" panose="020F0502020204030204" pitchFamily="34" charset="0"/>
                <a:cs typeface="Times New Roman" panose="02020603050405020304" pitchFamily="18" charset="0"/>
              </a:rPr>
              <a:t>домофонного</a:t>
            </a:r>
            <a:r>
              <a:rPr lang="ru-RU" sz="2500" dirty="0">
                <a:solidFill>
                  <a:schemeClr val="bg1"/>
                </a:solidFill>
                <a:effectLst/>
                <a:ea typeface="Calibri" panose="020F0502020204030204" pitchFamily="34" charset="0"/>
                <a:cs typeface="Times New Roman" panose="02020603050405020304" pitchFamily="18" charset="0"/>
              </a:rPr>
              <a:t> сервиса», «Инспекции по электросвязи», операторов </a:t>
            </a:r>
            <a:r>
              <a:rPr lang="ru-RU" sz="2500" dirty="0">
                <a:solidFill>
                  <a:schemeClr val="bg1"/>
                </a:solidFill>
                <a:ea typeface="Calibri" panose="020F0502020204030204" pitchFamily="34" charset="0"/>
                <a:cs typeface="Times New Roman" panose="02020603050405020304" pitchFamily="18" charset="0"/>
              </a:rPr>
              <a:t>сотовой </a:t>
            </a:r>
            <a:r>
              <a:rPr lang="ru-RU" sz="2500" dirty="0">
                <a:solidFill>
                  <a:schemeClr val="bg1"/>
                </a:solidFill>
                <a:effectLst/>
                <a:ea typeface="Calibri" panose="020F0502020204030204" pitchFamily="34" charset="0"/>
                <a:cs typeface="Times New Roman" panose="02020603050405020304" pitchFamily="18" charset="0"/>
              </a:rPr>
              <a:t>связи. </a:t>
            </a:r>
          </a:p>
          <a:p>
            <a:pPr algn="just">
              <a:lnSpc>
                <a:spcPct val="107000"/>
              </a:lnSpc>
              <a:spcAft>
                <a:spcPts val="800"/>
              </a:spcAft>
            </a:pPr>
            <a:r>
              <a:rPr lang="ru-RU" sz="2500" dirty="0">
                <a:solidFill>
                  <a:schemeClr val="bg1"/>
                </a:solidFill>
                <a:effectLst/>
                <a:ea typeface="Calibri" panose="020F0502020204030204" pitchFamily="34" charset="0"/>
                <a:cs typeface="Times New Roman" panose="02020603050405020304" pitchFamily="18" charset="0"/>
              </a:rPr>
              <a:t>	</a:t>
            </a:r>
            <a:r>
              <a:rPr lang="ru-RU" sz="2500" b="1" dirty="0">
                <a:solidFill>
                  <a:schemeClr val="bg1"/>
                </a:solidFill>
                <a:effectLst/>
                <a:ea typeface="Calibri" panose="020F0502020204030204" pitchFamily="34" charset="0"/>
                <a:cs typeface="Times New Roman" panose="02020603050405020304" pitchFamily="18" charset="0"/>
              </a:rPr>
              <a:t>Мошенниками </a:t>
            </a:r>
            <a:r>
              <a:rPr lang="ru-RU" sz="2500" dirty="0">
                <a:solidFill>
                  <a:schemeClr val="bg1"/>
                </a:solidFill>
                <a:effectLst/>
                <a:ea typeface="Calibri" panose="020F0502020204030204" pitchFamily="34" charset="0"/>
                <a:cs typeface="Times New Roman" panose="02020603050405020304" pitchFamily="18" charset="0"/>
              </a:rPr>
              <a:t>с</a:t>
            </a:r>
            <a:r>
              <a:rPr lang="ru-RU" sz="2500" b="1" dirty="0">
                <a:solidFill>
                  <a:schemeClr val="bg1"/>
                </a:solidFill>
                <a:effectLst/>
                <a:ea typeface="Calibri" panose="020F0502020204030204" pitchFamily="34" charset="0"/>
                <a:cs typeface="Times New Roman" panose="02020603050405020304" pitchFamily="18" charset="0"/>
              </a:rPr>
              <a:t>ообщается:</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будет производиться замена счетчиков или чипов для домофона</a:t>
            </a:r>
          </a:p>
          <a:p>
            <a:pPr marL="342900" indent="-342900" algn="just">
              <a:lnSpc>
                <a:spcPct val="107000"/>
              </a:lnSpc>
              <a:spcAft>
                <a:spcPts val="800"/>
              </a:spcAft>
              <a:buFont typeface="Arial" panose="020B0604020202020204" pitchFamily="34" charset="0"/>
              <a:buChar char="•"/>
            </a:pPr>
            <a:r>
              <a:rPr lang="ru-RU" sz="2500" dirty="0">
                <a:solidFill>
                  <a:schemeClr val="bg1"/>
                </a:solidFill>
                <a:ea typeface="Calibri" panose="020F0502020204030204" pitchFamily="34" charset="0"/>
                <a:cs typeface="Times New Roman" panose="02020603050405020304" pitchFamily="18" charset="0"/>
              </a:rPr>
              <a:t>поступило заказное письмо</a:t>
            </a:r>
          </a:p>
          <a:p>
            <a:pPr marL="342900" indent="-342900" algn="just">
              <a:lnSpc>
                <a:spcPct val="107000"/>
              </a:lnSpc>
              <a:spcAft>
                <a:spcPts val="800"/>
              </a:spcAft>
              <a:buFont typeface="Arial" panose="020B0604020202020204" pitchFamily="34" charset="0"/>
              <a:buChar char="•"/>
            </a:pPr>
            <a:r>
              <a:rPr lang="ru-RU" sz="2500" dirty="0">
                <a:solidFill>
                  <a:schemeClr val="bg1"/>
                </a:solidFill>
                <a:ea typeface="Calibri" panose="020F0502020204030204" pitchFamily="34" charset="0"/>
                <a:cs typeface="Times New Roman" panose="02020603050405020304" pitchFamily="18" charset="0"/>
              </a:rPr>
              <a:t>необходимо продлить договор на услугу доступа в Интернет или сотовой связи</a:t>
            </a:r>
            <a:r>
              <a:rPr lang="en-US" sz="2500" dirty="0">
                <a:solidFill>
                  <a:schemeClr val="bg1"/>
                </a:solidFill>
                <a:ea typeface="Calibri" panose="020F0502020204030204" pitchFamily="34" charset="0"/>
                <a:cs typeface="Times New Roman" panose="02020603050405020304" pitchFamily="18" charset="0"/>
              </a:rPr>
              <a:t> </a:t>
            </a:r>
            <a:r>
              <a:rPr lang="ru-RU" sz="2500" dirty="0">
                <a:solidFill>
                  <a:schemeClr val="bg1"/>
                </a:solidFill>
                <a:ea typeface="Calibri" panose="020F0502020204030204" pitchFamily="34" charset="0"/>
                <a:cs typeface="Times New Roman" panose="02020603050405020304" pitchFamily="18" charset="0"/>
              </a:rPr>
              <a:t>и др.</a:t>
            </a:r>
          </a:p>
          <a:p>
            <a:pPr algn="just">
              <a:lnSpc>
                <a:spcPct val="107000"/>
              </a:lnSpc>
              <a:spcAft>
                <a:spcPts val="800"/>
              </a:spcAft>
            </a:pPr>
            <a:r>
              <a:rPr lang="ru-RU" sz="2500" dirty="0">
                <a:solidFill>
                  <a:schemeClr val="bg1"/>
                </a:solidFill>
                <a:ea typeface="Calibri" panose="020F0502020204030204" pitchFamily="34" charset="0"/>
                <a:cs typeface="Times New Roman" panose="02020603050405020304" pitchFamily="18" charset="0"/>
              </a:rPr>
              <a:t>	Настаивают – НУЖНО СООБЩИТЬ КОД из поступившего </a:t>
            </a:r>
            <a:r>
              <a:rPr lang="en-US" sz="2500" dirty="0">
                <a:solidFill>
                  <a:schemeClr val="bg1"/>
                </a:solidFill>
                <a:ea typeface="Calibri" panose="020F0502020204030204" pitchFamily="34" charset="0"/>
                <a:cs typeface="Times New Roman" panose="02020603050405020304" pitchFamily="18" charset="0"/>
              </a:rPr>
              <a:t>SMS</a:t>
            </a:r>
            <a:r>
              <a:rPr lang="ru-RU" sz="2500" dirty="0">
                <a:solidFill>
                  <a:schemeClr val="bg1"/>
                </a:solidFill>
                <a:ea typeface="Calibri" panose="020F0502020204030204" pitchFamily="34" charset="0"/>
                <a:cs typeface="Times New Roman" panose="02020603050405020304" pitchFamily="18" charset="0"/>
              </a:rPr>
              <a:t> или паспортные данные.    </a:t>
            </a:r>
            <a:r>
              <a:rPr lang="ru-RU" sz="2500" b="1" dirty="0">
                <a:solidFill>
                  <a:schemeClr val="bg1"/>
                </a:solidFill>
                <a:effectLst/>
                <a:ea typeface="Calibri" panose="020F0502020204030204" pitchFamily="34" charset="0"/>
                <a:cs typeface="Times New Roman" panose="02020603050405020304" pitchFamily="18" charset="0"/>
              </a:rPr>
              <a:t> </a:t>
            </a:r>
            <a:endParaRPr lang="ru-RU" sz="2400" dirty="0">
              <a:solidFill>
                <a:schemeClr val="bg1"/>
              </a:solidFill>
              <a:ea typeface="Calibri" panose="020F0502020204030204" pitchFamily="34" charset="0"/>
              <a:cs typeface="Times New Roman" panose="02020603050405020304" pitchFamily="18" charset="0"/>
            </a:endParaRPr>
          </a:p>
          <a:p>
            <a:pPr indent="449580" algn="just">
              <a:lnSpc>
                <a:spcPct val="107000"/>
              </a:lnSpc>
              <a:spcAft>
                <a:spcPts val="800"/>
              </a:spcAft>
            </a:pPr>
            <a:endParaRPr lang="x-non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5191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898494" y="239697"/>
            <a:ext cx="10608076" cy="6019059"/>
          </a:xfrm>
        </p:spPr>
        <p:txBody>
          <a:bodyPr>
            <a:normAutofit fontScale="25000" lnSpcReduction="20000"/>
          </a:bodyPr>
          <a:lstStyle/>
          <a:p>
            <a:pPr marL="0" indent="0" algn="just">
              <a:lnSpc>
                <a:spcPct val="120000"/>
              </a:lnSpc>
              <a:buNone/>
            </a:pPr>
            <a:r>
              <a:rPr lang="ru-RU" sz="10000" b="1" dirty="0">
                <a:solidFill>
                  <a:schemeClr val="bg1"/>
                </a:solidFill>
                <a:effectLst/>
                <a:ea typeface="Calibri" panose="020F0502020204030204" pitchFamily="34" charset="0"/>
                <a:cs typeface="Times New Roman" panose="02020603050405020304" pitchFamily="18" charset="0"/>
              </a:rPr>
              <a:t>	Стоит помнить, что фишинговые ссылки могут быть предоставлены и на сайтах покупки/продажи товаров с предоставлением форм для ввода реквизитов банковской карты и кода из </a:t>
            </a:r>
            <a:r>
              <a:rPr lang="en-US" sz="10000" b="1" dirty="0">
                <a:solidFill>
                  <a:schemeClr val="bg1"/>
                </a:solidFill>
                <a:effectLst/>
                <a:ea typeface="Calibri" panose="020F0502020204030204" pitchFamily="34" charset="0"/>
                <a:cs typeface="Times New Roman" panose="02020603050405020304" pitchFamily="18" charset="0"/>
              </a:rPr>
              <a:t>SMS</a:t>
            </a:r>
            <a:r>
              <a:rPr lang="ru-RU" sz="10000" b="1" dirty="0">
                <a:solidFill>
                  <a:schemeClr val="bg1"/>
                </a:solidFill>
                <a:effectLst/>
                <a:ea typeface="Calibri" panose="020F0502020204030204" pitchFamily="34" charset="0"/>
                <a:cs typeface="Times New Roman" panose="02020603050405020304" pitchFamily="18" charset="0"/>
              </a:rPr>
              <a:t>, якобы для получения денежных средств (например, на торговой платформе «</a:t>
            </a:r>
            <a:r>
              <a:rPr lang="ru-RU" sz="10000" b="1" dirty="0" err="1">
                <a:solidFill>
                  <a:schemeClr val="bg1"/>
                </a:solidFill>
                <a:effectLst/>
                <a:ea typeface="Calibri" panose="020F0502020204030204" pitchFamily="34" charset="0"/>
                <a:cs typeface="Times New Roman" panose="02020603050405020304" pitchFamily="18" charset="0"/>
              </a:rPr>
              <a:t>Куфар</a:t>
            </a:r>
            <a:r>
              <a:rPr lang="ru-RU" sz="10000" b="1" dirty="0">
                <a:solidFill>
                  <a:schemeClr val="bg1"/>
                </a:solidFill>
                <a:effectLst/>
                <a:ea typeface="Calibri" panose="020F0502020204030204" pitchFamily="34" charset="0"/>
                <a:cs typeface="Times New Roman" panose="02020603050405020304" pitchFamily="18" charset="0"/>
              </a:rPr>
              <a:t>»). </a:t>
            </a:r>
          </a:p>
          <a:p>
            <a:pPr marL="0" indent="0" algn="just">
              <a:lnSpc>
                <a:spcPct val="120000"/>
              </a:lnSpc>
              <a:buNone/>
            </a:pPr>
            <a:r>
              <a:rPr lang="ru-RU" sz="10000" b="1" dirty="0">
                <a:solidFill>
                  <a:schemeClr val="bg1"/>
                </a:solidFill>
                <a:ea typeface="Calibri" panose="020F0502020204030204" pitchFamily="34" charset="0"/>
                <a:cs typeface="Times New Roman" panose="02020603050405020304" pitchFamily="18" charset="0"/>
              </a:rPr>
              <a:t>	</a:t>
            </a:r>
            <a:r>
              <a:rPr lang="ru-RU" sz="10000" b="1" dirty="0">
                <a:solidFill>
                  <a:schemeClr val="bg1"/>
                </a:solidFill>
                <a:effectLst/>
                <a:ea typeface="Calibri" panose="020F0502020204030204" pitchFamily="34" charset="0"/>
                <a:cs typeface="Times New Roman" panose="02020603050405020304" pitchFamily="18" charset="0"/>
              </a:rPr>
              <a:t>Нередки случаи, когда после получения злоумышленником денежного перевода в виде предоплаты (например в </a:t>
            </a:r>
            <a:r>
              <a:rPr lang="en-US" sz="10000" b="1" dirty="0">
                <a:solidFill>
                  <a:schemeClr val="bg1"/>
                </a:solidFill>
                <a:effectLst/>
                <a:ea typeface="Calibri" panose="020F0502020204030204" pitchFamily="34" charset="0"/>
                <a:cs typeface="Times New Roman" panose="02020603050405020304" pitchFamily="18" charset="0"/>
              </a:rPr>
              <a:t>INSTAGRAM</a:t>
            </a:r>
            <a:r>
              <a:rPr lang="ru-RU" sz="10000" b="1" dirty="0">
                <a:solidFill>
                  <a:schemeClr val="bg1"/>
                </a:solidFill>
                <a:effectLst/>
                <a:ea typeface="Calibri" panose="020F0502020204030204" pitchFamily="34" charset="0"/>
                <a:cs typeface="Times New Roman" panose="02020603050405020304" pitchFamily="18" charset="0"/>
              </a:rPr>
              <a:t>), с целью дальнейшего хищения он под видом возврата средств или оплаты доставки (например, товар закончился, либо надо оплатить доставку) убеждает потерпевшего перейти по предоставленной ссылке и в форму на интернет-странице ввести реквизиты банковской карты якобы для получения средств обратно или оплаты доставки.</a:t>
            </a:r>
          </a:p>
          <a:p>
            <a:pPr marL="0" indent="0" algn="just">
              <a:lnSpc>
                <a:spcPct val="120000"/>
              </a:lnSpc>
              <a:buNone/>
            </a:pPr>
            <a:r>
              <a:rPr lang="ru-RU" sz="10000" b="1" dirty="0">
                <a:solidFill>
                  <a:schemeClr val="bg1"/>
                </a:solidFill>
                <a:ea typeface="Calibri" panose="020F0502020204030204" pitchFamily="34" charset="0"/>
                <a:cs typeface="Times New Roman" panose="02020603050405020304" pitchFamily="18" charset="0"/>
              </a:rPr>
              <a:t>	!!!</a:t>
            </a:r>
            <a:r>
              <a:rPr lang="ru-RU" sz="10000" b="1" dirty="0">
                <a:solidFill>
                  <a:schemeClr val="bg1"/>
                </a:solidFill>
                <a:effectLst/>
                <a:ea typeface="Calibri" panose="020F0502020204030204" pitchFamily="34" charset="0"/>
                <a:cs typeface="Times New Roman" panose="02020603050405020304" pitchFamily="18" charset="0"/>
              </a:rPr>
              <a:t> Завладев реквизитами</a:t>
            </a:r>
            <a:r>
              <a:rPr lang="en-US" sz="10000" b="1" dirty="0">
                <a:solidFill>
                  <a:schemeClr val="bg1"/>
                </a:solidFill>
                <a:effectLst/>
                <a:ea typeface="Calibri" panose="020F0502020204030204" pitchFamily="34" charset="0"/>
                <a:cs typeface="Times New Roman" panose="02020603050405020304" pitchFamily="18" charset="0"/>
              </a:rPr>
              <a:t> </a:t>
            </a:r>
            <a:r>
              <a:rPr lang="ru-RU" sz="10000" b="1" dirty="0">
                <a:solidFill>
                  <a:schemeClr val="bg1"/>
                </a:solidFill>
                <a:effectLst/>
                <a:ea typeface="Calibri" panose="020F0502020204030204" pitchFamily="34" charset="0"/>
                <a:cs typeface="Times New Roman" panose="02020603050405020304" pitchFamily="18" charset="0"/>
              </a:rPr>
              <a:t>карты и кодами из </a:t>
            </a:r>
            <a:r>
              <a:rPr lang="en-US" sz="10000" b="1" dirty="0">
                <a:solidFill>
                  <a:schemeClr val="bg1"/>
                </a:solidFill>
                <a:effectLst/>
                <a:ea typeface="Calibri" panose="020F0502020204030204" pitchFamily="34" charset="0"/>
                <a:cs typeface="Times New Roman" panose="02020603050405020304" pitchFamily="18" charset="0"/>
              </a:rPr>
              <a:t>SMS</a:t>
            </a:r>
            <a:r>
              <a:rPr lang="ru-RU" sz="10000" b="1" dirty="0">
                <a:solidFill>
                  <a:schemeClr val="bg1"/>
                </a:solidFill>
                <a:effectLst/>
                <a:ea typeface="Calibri" panose="020F0502020204030204" pitchFamily="34" charset="0"/>
                <a:cs typeface="Times New Roman" panose="02020603050405020304" pitchFamily="18" charset="0"/>
              </a:rPr>
              <a:t>, мошенник, с их использованием похищает денежные средства с карт-счета путем перевода на</a:t>
            </a:r>
            <a:r>
              <a:rPr lang="ru-RU" sz="9200" b="1" dirty="0">
                <a:solidFill>
                  <a:schemeClr val="bg1"/>
                </a:solidFill>
                <a:ea typeface="Calibri" panose="020F0502020204030204" pitchFamily="34" charset="0"/>
                <a:cs typeface="Times New Roman" panose="02020603050405020304" pitchFamily="18" charset="0"/>
              </a:rPr>
              <a:t>	свои счета</a:t>
            </a:r>
            <a:endParaRPr lang="ru-RU" sz="9200" b="1" dirty="0">
              <a:solidFill>
                <a:schemeClr val="bg1"/>
              </a:solidFill>
              <a:effectLst/>
              <a:ea typeface="Calibri" panose="020F0502020204030204" pitchFamily="34" charset="0"/>
              <a:cs typeface="Times New Roman" panose="02020603050405020304" pitchFamily="18" charset="0"/>
            </a:endParaRPr>
          </a:p>
          <a:p>
            <a:pPr algn="just"/>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dirty="0"/>
          </a:p>
        </p:txBody>
      </p:sp>
    </p:spTree>
    <p:extLst>
      <p:ext uri="{BB962C8B-B14F-4D97-AF65-F5344CB8AC3E}">
        <p14:creationId xmlns:p14="http://schemas.microsoft.com/office/powerpoint/2010/main" val="1714975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452761" y="142042"/>
            <a:ext cx="11407805" cy="958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РУП «</a:t>
            </a:r>
            <a:r>
              <a:rPr lang="ru-RU" sz="3000" dirty="0" err="1">
                <a:solidFill>
                  <a:schemeClr val="bg1"/>
                </a:solidFill>
              </a:rPr>
              <a:t>Белпочта</a:t>
            </a:r>
            <a:r>
              <a:rPr lang="ru-RU" sz="3000" dirty="0">
                <a:solidFill>
                  <a:schemeClr val="bg1"/>
                </a:solidFill>
              </a:rPr>
              <a:t>» для «получения» средств  в целях  завладения реквизитами банковской карты (официальный сайт – </a:t>
            </a:r>
            <a:r>
              <a:rPr lang="en-US" sz="3000" dirty="0">
                <a:solidFill>
                  <a:schemeClr val="bg1"/>
                </a:solidFill>
              </a:rPr>
              <a:t>belpost.by</a:t>
            </a:r>
            <a:r>
              <a:rPr lang="ru-RU" sz="3000" dirty="0">
                <a:solidFill>
                  <a:schemeClr val="bg1"/>
                </a:solidFill>
              </a:rPr>
              <a:t>):</a:t>
            </a:r>
            <a:endParaRPr lang="x-none" sz="3000" dirty="0">
              <a:solidFill>
                <a:schemeClr val="bg1"/>
              </a:solidFill>
            </a:endParaRPr>
          </a:p>
        </p:txBody>
      </p:sp>
      <p:pic>
        <p:nvPicPr>
          <p:cNvPr id="3" name="Рисунок 2">
            <a:extLst>
              <a:ext uri="{FF2B5EF4-FFF2-40B4-BE49-F238E27FC236}">
                <a16:creationId xmlns="" xmlns:a16="http://schemas.microsoft.com/office/drawing/2014/main" id="{04B87C9A-82F5-4716-A48B-C1183B5EE877}"/>
              </a:ext>
            </a:extLst>
          </p:cNvPr>
          <p:cNvPicPr>
            <a:picLocks noChangeAspect="1"/>
          </p:cNvPicPr>
          <p:nvPr/>
        </p:nvPicPr>
        <p:blipFill>
          <a:blip r:embed="rId2"/>
          <a:stretch>
            <a:fillRect/>
          </a:stretch>
        </p:blipFill>
        <p:spPr>
          <a:xfrm>
            <a:off x="801948" y="1286707"/>
            <a:ext cx="10709429" cy="6024054"/>
          </a:xfrm>
          <a:prstGeom prst="rect">
            <a:avLst/>
          </a:prstGeom>
        </p:spPr>
      </p:pic>
      <p:sp>
        <p:nvSpPr>
          <p:cNvPr id="6" name="Стрелка: вверх 5">
            <a:extLst>
              <a:ext uri="{FF2B5EF4-FFF2-40B4-BE49-F238E27FC236}">
                <a16:creationId xmlns="" xmlns:a16="http://schemas.microsoft.com/office/drawing/2014/main" id="{D205FA91-684C-4BEF-B8EE-B5F73F6D4DCD}"/>
              </a:ext>
            </a:extLst>
          </p:cNvPr>
          <p:cNvSpPr/>
          <p:nvPr/>
        </p:nvSpPr>
        <p:spPr>
          <a:xfrm>
            <a:off x="2698812" y="1890944"/>
            <a:ext cx="417250" cy="146703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294934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452761" y="142042"/>
            <a:ext cx="11407805" cy="958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a:t>
            </a:r>
            <a:r>
              <a:rPr lang="ru-RU" sz="3000" dirty="0" err="1">
                <a:solidFill>
                  <a:schemeClr val="bg1"/>
                </a:solidFill>
              </a:rPr>
              <a:t>Автолайтэкспресс</a:t>
            </a:r>
            <a:r>
              <a:rPr lang="ru-RU" sz="3000" dirty="0">
                <a:solidFill>
                  <a:schemeClr val="bg1"/>
                </a:solidFill>
              </a:rPr>
              <a:t>» для «получения» средств  в целях  завладения реквизитами банковской карты (официальный сайт – </a:t>
            </a:r>
            <a:r>
              <a:rPr lang="en-US" sz="3000" dirty="0">
                <a:solidFill>
                  <a:schemeClr val="bg1"/>
                </a:solidFill>
              </a:rPr>
              <a:t>autolight.by</a:t>
            </a:r>
            <a:r>
              <a:rPr lang="ru-RU" sz="3000" dirty="0">
                <a:solidFill>
                  <a:schemeClr val="bg1"/>
                </a:solidFill>
              </a:rPr>
              <a:t>):</a:t>
            </a:r>
            <a:endParaRPr lang="x-none" sz="3000" dirty="0">
              <a:solidFill>
                <a:schemeClr val="bg1"/>
              </a:solidFill>
            </a:endParaRPr>
          </a:p>
        </p:txBody>
      </p:sp>
      <p:pic>
        <p:nvPicPr>
          <p:cNvPr id="5" name="Рисунок 4">
            <a:extLst>
              <a:ext uri="{FF2B5EF4-FFF2-40B4-BE49-F238E27FC236}">
                <a16:creationId xmlns="" xmlns:a16="http://schemas.microsoft.com/office/drawing/2014/main" id="{5ABC67D1-CD64-4A85-A7E2-39A012D2B057}"/>
              </a:ext>
            </a:extLst>
          </p:cNvPr>
          <p:cNvPicPr>
            <a:picLocks noChangeAspect="1"/>
          </p:cNvPicPr>
          <p:nvPr/>
        </p:nvPicPr>
        <p:blipFill>
          <a:blip r:embed="rId2"/>
          <a:stretch>
            <a:fillRect/>
          </a:stretch>
        </p:blipFill>
        <p:spPr>
          <a:xfrm>
            <a:off x="452761" y="1233995"/>
            <a:ext cx="11544916" cy="6494015"/>
          </a:xfrm>
          <a:prstGeom prst="rect">
            <a:avLst/>
          </a:prstGeom>
        </p:spPr>
      </p:pic>
      <p:sp>
        <p:nvSpPr>
          <p:cNvPr id="7" name="Стрелка: вверх 6">
            <a:extLst>
              <a:ext uri="{FF2B5EF4-FFF2-40B4-BE49-F238E27FC236}">
                <a16:creationId xmlns="" xmlns:a16="http://schemas.microsoft.com/office/drawing/2014/main" id="{F60C6460-49BF-431E-BE2A-67DF6EC82138}"/>
              </a:ext>
            </a:extLst>
          </p:cNvPr>
          <p:cNvSpPr/>
          <p:nvPr/>
        </p:nvSpPr>
        <p:spPr>
          <a:xfrm>
            <a:off x="2618913" y="1882067"/>
            <a:ext cx="683580" cy="52378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909210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4C04EA25-C970-4482-865F-CA1283E26813}"/>
              </a:ext>
            </a:extLst>
          </p:cNvPr>
          <p:cNvSpPr txBox="1">
            <a:spLocks/>
          </p:cNvSpPr>
          <p:nvPr/>
        </p:nvSpPr>
        <p:spPr>
          <a:xfrm>
            <a:off x="452761" y="142042"/>
            <a:ext cx="11407805" cy="958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для «получения» средств  в целях  завладения реквизитами банковской карты:</a:t>
            </a:r>
            <a:endParaRPr lang="x-none" sz="3000" dirty="0">
              <a:solidFill>
                <a:schemeClr val="bg1"/>
              </a:solidFill>
            </a:endParaRPr>
          </a:p>
        </p:txBody>
      </p:sp>
      <p:pic>
        <p:nvPicPr>
          <p:cNvPr id="3" name="Рисунок 2">
            <a:extLst>
              <a:ext uri="{FF2B5EF4-FFF2-40B4-BE49-F238E27FC236}">
                <a16:creationId xmlns="" xmlns:a16="http://schemas.microsoft.com/office/drawing/2014/main" id="{55FA6127-EC63-4283-A8F2-162194A9F9DA}"/>
              </a:ext>
            </a:extLst>
          </p:cNvPr>
          <p:cNvPicPr>
            <a:picLocks noChangeAspect="1"/>
          </p:cNvPicPr>
          <p:nvPr/>
        </p:nvPicPr>
        <p:blipFill>
          <a:blip r:embed="rId2"/>
          <a:stretch>
            <a:fillRect/>
          </a:stretch>
        </p:blipFill>
        <p:spPr>
          <a:xfrm>
            <a:off x="226380" y="1275610"/>
            <a:ext cx="11739239" cy="6603322"/>
          </a:xfrm>
          <a:prstGeom prst="rect">
            <a:avLst/>
          </a:prstGeom>
        </p:spPr>
      </p:pic>
    </p:spTree>
    <p:extLst>
      <p:ext uri="{BB962C8B-B14F-4D97-AF65-F5344CB8AC3E}">
        <p14:creationId xmlns:p14="http://schemas.microsoft.com/office/powerpoint/2010/main" val="2917247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438532" y="377213"/>
            <a:ext cx="10447779"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TextBox 3">
            <a:extLst>
              <a:ext uri="{FF2B5EF4-FFF2-40B4-BE49-F238E27FC236}">
                <a16:creationId xmlns="" xmlns:a16="http://schemas.microsoft.com/office/drawing/2014/main" id="{71746E84-933E-4FB5-A932-529E7D7E800E}"/>
              </a:ext>
            </a:extLst>
          </p:cNvPr>
          <p:cNvSpPr txBox="1"/>
          <p:nvPr/>
        </p:nvSpPr>
        <p:spPr>
          <a:xfrm>
            <a:off x="1489984" y="476087"/>
            <a:ext cx="9898143" cy="5908733"/>
          </a:xfrm>
          <a:prstGeom prst="rect">
            <a:avLst/>
          </a:prstGeom>
          <a:noFill/>
        </p:spPr>
        <p:txBody>
          <a:bodyPr wrap="square">
            <a:spAutoFit/>
          </a:bodyPr>
          <a:lstStyle/>
          <a:p>
            <a:pPr marR="0" lvl="0" indent="88900" algn="l" defTabSz="914400" rtl="0" eaLnBrk="1" fontAlgn="auto" latinLnBrk="0" hangingPunct="1">
              <a:lnSpc>
                <a:spcPct val="107000"/>
              </a:lnSpc>
              <a:spcBef>
                <a:spcPts val="0"/>
              </a:spcBef>
              <a:spcAft>
                <a:spcPts val="800"/>
              </a:spcAft>
              <a:buClrTx/>
              <a:buSzTx/>
              <a:buFontTx/>
              <a:buNone/>
              <a:tabLst/>
              <a:defRPr/>
            </a:pPr>
            <a:r>
              <a:rPr kumimoji="0" lang="ru-RU" sz="3000" b="1"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Что нужно знать про ФИШИНГ:</a:t>
            </a:r>
            <a:endParaRPr kumimoji="0" lang="ru-RU"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При осуществлении доступа к системе интернет-банкинг НЕЛЬЗЯ искать сайт банка путем поискового запроса в браузере и переходить по интернет-ссылке. Адрес сайта нужно знать и вводить «вручную» в адресной строке. Лучше использовать мобильное приложение, скачанное из официального источника. </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Акции от имени банков о выплате средств за прохождение анкетирования или опроса – ФЕЙК! </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Не вводите личные или финансовые реквизиты после перехода по неизвестным ссылкам от незнакомцев</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Для получения денег на карту НЕ НУЖНЫ 3 цифры с обратной стороны карты и коды из </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SMS</a:t>
            </a: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(это данные для списания средств!!!)</a:t>
            </a:r>
          </a:p>
        </p:txBody>
      </p:sp>
    </p:spTree>
    <p:extLst>
      <p:ext uri="{BB962C8B-B14F-4D97-AF65-F5344CB8AC3E}">
        <p14:creationId xmlns:p14="http://schemas.microsoft.com/office/powerpoint/2010/main" val="1356083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791962" y="798990"/>
            <a:ext cx="10608076" cy="5442012"/>
          </a:xfrm>
        </p:spPr>
        <p:txBody>
          <a:bodyPr>
            <a:normAutofit fontScale="70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a:t>
            </a:r>
            <a:r>
              <a:rPr lang="ru-RU" sz="4600" b="1" dirty="0">
                <a:solidFill>
                  <a:schemeClr val="bg1"/>
                </a:solidFill>
                <a:effectLst/>
                <a:ea typeface="Calibri" panose="020F0502020204030204" pitchFamily="34" charset="0"/>
                <a:cs typeface="Times New Roman" panose="02020603050405020304" pitchFamily="18" charset="0"/>
              </a:rPr>
              <a:t>) ПЯТАЯ СХЕМА – ИНТЕРНЕТ-ВЫМОГАТЕЛЬСТВО</a:t>
            </a:r>
          </a:p>
          <a:p>
            <a:pPr algn="just"/>
            <a:endParaRPr lang="ru-RU" sz="4600" b="1" dirty="0">
              <a:solidFill>
                <a:schemeClr val="bg1"/>
              </a:solidFill>
              <a:effectLst/>
              <a:ea typeface="Calibri" panose="020F0502020204030204" pitchFamily="34" charset="0"/>
              <a:cs typeface="Times New Roman" panose="02020603050405020304" pitchFamily="18" charset="0"/>
            </a:endParaRPr>
          </a:p>
          <a:p>
            <a:pPr marL="457200" lvl="1" indent="0" algn="just">
              <a:buNone/>
            </a:pPr>
            <a:r>
              <a:rPr lang="ru-RU" sz="4200" b="1" dirty="0">
                <a:solidFill>
                  <a:schemeClr val="bg1"/>
                </a:solidFill>
                <a:ea typeface="Calibri" panose="020F0502020204030204" pitchFamily="34" charset="0"/>
                <a:cs typeface="Times New Roman" panose="02020603050405020304" pitchFamily="18" charset="0"/>
              </a:rPr>
              <a:t>	- </a:t>
            </a:r>
            <a:r>
              <a:rPr lang="ru-RU" sz="4200" b="1" dirty="0">
                <a:solidFill>
                  <a:schemeClr val="bg1"/>
                </a:solidFill>
                <a:effectLst/>
                <a:ea typeface="Calibri" panose="020F0502020204030204" pitchFamily="34" charset="0"/>
                <a:cs typeface="Times New Roman" panose="02020603050405020304" pitchFamily="18" charset="0"/>
              </a:rPr>
              <a:t>В ходе доверительного общения в сети Интернет (например, с парнем от имени девушки в мессенджере или социальной сети) злоумышленник получает интимные материалы, после чего за неразглашение их требует перевода денежных средств. </a:t>
            </a:r>
          </a:p>
          <a:p>
            <a:pPr marL="457200" lvl="1" indent="0" algn="just">
              <a:buNone/>
            </a:pPr>
            <a:r>
              <a:rPr lang="ru-RU" sz="4200" b="1" dirty="0">
                <a:solidFill>
                  <a:schemeClr val="bg1"/>
                </a:solidFill>
                <a:ea typeface="Calibri" panose="020F0502020204030204" pitchFamily="34" charset="0"/>
                <a:cs typeface="Times New Roman" panose="02020603050405020304" pitchFamily="18" charset="0"/>
              </a:rPr>
              <a:t>	- </a:t>
            </a:r>
            <a:r>
              <a:rPr lang="ru-RU" sz="4200" b="1" dirty="0">
                <a:solidFill>
                  <a:schemeClr val="bg1"/>
                </a:solidFill>
                <a:effectLst/>
                <a:ea typeface="Calibri" panose="020F0502020204030204" pitchFamily="34" charset="0"/>
                <a:cs typeface="Times New Roman" panose="02020603050405020304" pitchFamily="18" charset="0"/>
              </a:rPr>
              <a:t>при аналогичных переписках с «обратной стороны сети» пользователь просит на Айфоне авторизоваться потерпевшего в чужой учетной записи </a:t>
            </a:r>
            <a:r>
              <a:rPr lang="ru-RU" sz="4200" b="1" dirty="0" err="1">
                <a:solidFill>
                  <a:schemeClr val="bg1"/>
                </a:solidFill>
                <a:effectLst/>
                <a:ea typeface="Calibri" panose="020F0502020204030204" pitchFamily="34" charset="0"/>
                <a:cs typeface="Times New Roman" panose="02020603050405020304" pitchFamily="18" charset="0"/>
              </a:rPr>
              <a:t>iCloud</a:t>
            </a:r>
            <a:r>
              <a:rPr lang="ru-RU" sz="4200" b="1" dirty="0">
                <a:solidFill>
                  <a:schemeClr val="bg1"/>
                </a:solidFill>
                <a:effectLst/>
                <a:ea typeface="Calibri" panose="020F0502020204030204" pitchFamily="34" charset="0"/>
                <a:cs typeface="Times New Roman" panose="02020603050405020304" pitchFamily="18" charset="0"/>
              </a:rPr>
              <a:t> по предоставленным реквизитам, после чего, зная пароль, удаленного блокирует телефон и требует деньги за разблокировку.</a:t>
            </a:r>
            <a:endParaRPr lang="en-US" sz="3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dirty="0"/>
          </a:p>
        </p:txBody>
      </p:sp>
    </p:spTree>
    <p:extLst>
      <p:ext uri="{BB962C8B-B14F-4D97-AF65-F5344CB8AC3E}">
        <p14:creationId xmlns:p14="http://schemas.microsoft.com/office/powerpoint/2010/main" val="1324888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791962" y="798990"/>
            <a:ext cx="10608076" cy="5442012"/>
          </a:xfrm>
        </p:spPr>
        <p:txBody>
          <a:bodyPr>
            <a:normAutofit/>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200" b="1" dirty="0">
                <a:solidFill>
                  <a:schemeClr val="bg1"/>
                </a:solidFill>
                <a:effectLst/>
                <a:ea typeface="Calibri" panose="020F0502020204030204" pitchFamily="34" charset="0"/>
                <a:cs typeface="Times New Roman" panose="02020603050405020304" pitchFamily="18" charset="0"/>
              </a:rPr>
              <a:t>НУЖНО ЗНАТЬ: </a:t>
            </a:r>
          </a:p>
          <a:p>
            <a:pPr marL="457200" lvl="1" indent="0" algn="just">
              <a:buNone/>
            </a:pPr>
            <a:r>
              <a:rPr lang="ru-RU" sz="4200" b="1" dirty="0">
                <a:solidFill>
                  <a:schemeClr val="bg1"/>
                </a:solidFill>
                <a:effectLst/>
                <a:ea typeface="Calibri" panose="020F0502020204030204" pitchFamily="34" charset="0"/>
                <a:cs typeface="Times New Roman" panose="02020603050405020304" pitchFamily="18" charset="0"/>
              </a:rPr>
              <a:t>- за «</a:t>
            </a:r>
            <a:r>
              <a:rPr lang="ru-RU" sz="4200" b="1" dirty="0" err="1">
                <a:solidFill>
                  <a:schemeClr val="bg1"/>
                </a:solidFill>
                <a:effectLst/>
                <a:ea typeface="Calibri" panose="020F0502020204030204" pitchFamily="34" charset="0"/>
                <a:cs typeface="Times New Roman" panose="02020603050405020304" pitchFamily="18" charset="0"/>
              </a:rPr>
              <a:t>аватаркой</a:t>
            </a:r>
            <a:r>
              <a:rPr lang="ru-RU" sz="4200" b="1" dirty="0">
                <a:solidFill>
                  <a:schemeClr val="bg1"/>
                </a:solidFill>
                <a:effectLst/>
                <a:ea typeface="Calibri" panose="020F0502020204030204" pitchFamily="34" charset="0"/>
                <a:cs typeface="Times New Roman" panose="02020603050405020304" pitchFamily="18" charset="0"/>
              </a:rPr>
              <a:t>» друга или случайного знакомого может скрываться преступник, не стоит распространять в сети личные материалы или финансовые данные</a:t>
            </a:r>
          </a:p>
          <a:p>
            <a:pPr marL="457200" lvl="1" indent="0" algn="just">
              <a:buNone/>
            </a:pPr>
            <a:r>
              <a:rPr lang="ru-RU" sz="4200" b="1" dirty="0">
                <a:solidFill>
                  <a:schemeClr val="bg1"/>
                </a:solidFill>
                <a:effectLst/>
                <a:ea typeface="Calibri" panose="020F0502020204030204" pitchFamily="34" charset="0"/>
                <a:cs typeface="Times New Roman" panose="02020603050405020304" pitchFamily="18" charset="0"/>
              </a:rPr>
              <a:t>- никогда не входите по просьбе случайных знакомых в учетную запрись </a:t>
            </a:r>
            <a:r>
              <a:rPr lang="ru-RU" sz="4200" b="1" dirty="0" err="1">
                <a:solidFill>
                  <a:schemeClr val="bg1"/>
                </a:solidFill>
                <a:effectLst/>
                <a:ea typeface="Calibri" panose="020F0502020204030204" pitchFamily="34" charset="0"/>
                <a:cs typeface="Times New Roman" panose="02020603050405020304" pitchFamily="18" charset="0"/>
              </a:rPr>
              <a:t>iCloud</a:t>
            </a:r>
            <a:r>
              <a:rPr lang="ru-RU" sz="4200" b="1" dirty="0">
                <a:solidFill>
                  <a:schemeClr val="bg1"/>
                </a:solidFill>
                <a:effectLst/>
                <a:ea typeface="Calibri" panose="020F0502020204030204" pitchFamily="34" charset="0"/>
                <a:cs typeface="Times New Roman" panose="02020603050405020304" pitchFamily="18" charset="0"/>
              </a:rPr>
              <a:t> или иные.</a:t>
            </a: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dirty="0"/>
          </a:p>
        </p:txBody>
      </p:sp>
    </p:spTree>
    <p:extLst>
      <p:ext uri="{BB962C8B-B14F-4D97-AF65-F5344CB8AC3E}">
        <p14:creationId xmlns:p14="http://schemas.microsoft.com/office/powerpoint/2010/main" val="2211976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791962" y="798990"/>
            <a:ext cx="10608076" cy="5442012"/>
          </a:xfrm>
        </p:spPr>
        <p:txBody>
          <a:bodyPr>
            <a:normAutofit fontScale="5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a:t>
            </a:r>
            <a:r>
              <a:rPr lang="ru-RU" sz="4600" b="1" dirty="0">
                <a:solidFill>
                  <a:schemeClr val="bg1"/>
                </a:solidFill>
                <a:effectLst/>
                <a:ea typeface="Calibri" panose="020F0502020204030204" pitchFamily="34" charset="0"/>
                <a:cs typeface="Times New Roman" panose="02020603050405020304" pitchFamily="18" charset="0"/>
              </a:rPr>
              <a:t>) ШЕСТАЯ СХЕМА – «ФЕЙК-БОСС»</a:t>
            </a:r>
          </a:p>
          <a:p>
            <a:pPr algn="just"/>
            <a:endParaRPr lang="ru-RU" sz="4600" b="1" dirty="0">
              <a:solidFill>
                <a:schemeClr val="bg1"/>
              </a:solidFill>
              <a:effectLst/>
              <a:ea typeface="Calibri" panose="020F0502020204030204" pitchFamily="34" charset="0"/>
              <a:cs typeface="Times New Roman" panose="02020603050405020304" pitchFamily="18" charset="0"/>
            </a:endParaRPr>
          </a:p>
          <a:p>
            <a:pPr marL="457200" lvl="1" indent="0" algn="just">
              <a:buNone/>
            </a:pPr>
            <a:r>
              <a:rPr lang="ru-RU" sz="4500" b="1" dirty="0">
                <a:solidFill>
                  <a:schemeClr val="bg1"/>
                </a:solidFill>
                <a:effectLst/>
                <a:ea typeface="Calibri" panose="020F0502020204030204" pitchFamily="34" charset="0"/>
                <a:cs typeface="Times New Roman" panose="02020603050405020304" pitchFamily="18" charset="0"/>
              </a:rPr>
              <a:t>	Злоумышленники изучают средства обмена сообщениями (данные участников переписки, содержание сообщений в чатах, группах, каналах и личных переписках (</a:t>
            </a:r>
            <a:r>
              <a:rPr lang="en-US" sz="4500" b="1" dirty="0">
                <a:solidFill>
                  <a:schemeClr val="bg1"/>
                </a:solidFill>
                <a:effectLst/>
                <a:ea typeface="Calibri" panose="020F0502020204030204" pitchFamily="34" charset="0"/>
                <a:cs typeface="Times New Roman" panose="02020603050405020304" pitchFamily="18" charset="0"/>
              </a:rPr>
              <a:t>VIBER</a:t>
            </a:r>
            <a:r>
              <a:rPr lang="ru-RU" sz="4500" b="1" dirty="0">
                <a:solidFill>
                  <a:schemeClr val="bg1"/>
                </a:solidFill>
                <a:effectLst/>
                <a:ea typeface="Calibri" panose="020F0502020204030204" pitchFamily="34" charset="0"/>
                <a:cs typeface="Times New Roman" panose="02020603050405020304" pitchFamily="18" charset="0"/>
              </a:rPr>
              <a:t>, </a:t>
            </a:r>
            <a:r>
              <a:rPr lang="en-US" sz="4500" b="1" dirty="0">
                <a:solidFill>
                  <a:schemeClr val="bg1"/>
                </a:solidFill>
                <a:effectLst/>
                <a:ea typeface="Calibri" panose="020F0502020204030204" pitchFamily="34" charset="0"/>
                <a:cs typeface="Times New Roman" panose="02020603050405020304" pitchFamily="18" charset="0"/>
              </a:rPr>
              <a:t>TELEGRAM</a:t>
            </a:r>
            <a:r>
              <a:rPr lang="ru-RU" sz="4500" b="1" dirty="0">
                <a:solidFill>
                  <a:schemeClr val="bg1"/>
                </a:solidFill>
                <a:effectLst/>
                <a:ea typeface="Calibri" panose="020F0502020204030204" pitchFamily="34" charset="0"/>
                <a:cs typeface="Times New Roman" panose="02020603050405020304" pitchFamily="18" charset="0"/>
              </a:rPr>
              <a:t>) в различных мессенджерах и социальных сетях, используемых работниками для коммуникации, определяют учетные записи руководителей, создают копии их учетных записей и вступают в личную переписку с иными участниками таких чатов. </a:t>
            </a:r>
          </a:p>
          <a:p>
            <a:pPr marL="457200" lvl="1" indent="0" algn="just">
              <a:buNone/>
            </a:pPr>
            <a:r>
              <a:rPr lang="ru-RU" sz="4500" b="1" dirty="0">
                <a:solidFill>
                  <a:schemeClr val="bg1"/>
                </a:solidFill>
                <a:effectLst/>
                <a:ea typeface="Calibri" panose="020F0502020204030204" pitchFamily="34" charset="0"/>
                <a:cs typeface="Times New Roman" panose="02020603050405020304" pitchFamily="18" charset="0"/>
              </a:rPr>
              <a:t>	В ходе переписки, выдавая себя ЗА РУКОВОДИТЕЛЯ, злоумышленник сообщает вымышленные сведения о том, что работником интересовались сотрудники правоохранительных органов (называет данные этих «сотрудников») и настаивает на сохранении конфиденциальности факта общения. Указанный психологический прием в ряде случаев снижает уровень критической оценки гражданином последующих действий преступников, обеспечивая беспрекословное выполнение поступающих от них указаний.</a:t>
            </a: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sz="4500" dirty="0"/>
          </a:p>
        </p:txBody>
      </p:sp>
    </p:spTree>
    <p:extLst>
      <p:ext uri="{BB962C8B-B14F-4D97-AF65-F5344CB8AC3E}">
        <p14:creationId xmlns:p14="http://schemas.microsoft.com/office/powerpoint/2010/main" val="2081421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791962" y="798990"/>
            <a:ext cx="10608076" cy="5442012"/>
          </a:xfrm>
        </p:spPr>
        <p:txBody>
          <a:bodyPr>
            <a:normAutofit fontScale="775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Далее гражданину поступают звонки посредством мессенджеров или телефонной связи от якобы сотрудников правоохранительных органов, а также банковских учреждений, в некоторых случаях с демонстрацией посредством мессенджеров фотографии поддельных служебных удостоверений. В ходе беседы </a:t>
            </a:r>
            <a:r>
              <a:rPr lang="ru-RU" sz="4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псевдосотрудники</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убеждают в необходимости совершения определенных действий, в том числе                       по перечислению денежных средств под различными мошенническими предлогами.</a:t>
            </a: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sz="4500" dirty="0"/>
          </a:p>
        </p:txBody>
      </p:sp>
    </p:spTree>
    <p:extLst>
      <p:ext uri="{BB962C8B-B14F-4D97-AF65-F5344CB8AC3E}">
        <p14:creationId xmlns:p14="http://schemas.microsoft.com/office/powerpoint/2010/main" val="1338204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658797" y="150920"/>
            <a:ext cx="10608076" cy="5442012"/>
          </a:xfrm>
        </p:spPr>
        <p:txBody>
          <a:bodyPr>
            <a:normAutofit fontScale="2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НУЖНО ЗНАТЬ:</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при поступлении подобных сообщений в мессенджерах проверять принадлежность соответствующей учетной записи тому лицу, именем которого учетная запись названа и (или) фотоизображение которого присутствует в профиле - сверить абонентский номер (МЕССЕНЖЕР ПРОИНФОРМИРУЕТ, что номер собеседника не записан в вашей телефонной книге), связаться с владельцем учетной записи по иным каналам связи;</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никому не сообщать реквизиты банковских карт, </a:t>
            </a:r>
            <a:r>
              <a:rPr lang="ru-RU" sz="10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аутентификационные</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данные для доступа к банковским счетам, содержание </a:t>
            </a:r>
            <a:r>
              <a:rPr lang="ru-RU" sz="10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sms</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-сообщений, поступивших на личные абонентские номера, выполнять инструкции;</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в случае осуществления несанкционированного доступа к учетной записи интернет-мессенджера или социальной сети принимать незамедлительные меры по уведомлению о случившемся граждан, общение с которыми осуществлялось в указанном интернет-мессенджере или социальной сети, с целью предупреждения о возможных попытках осуществления в отношении них преступных действий; </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незамедлительно информировать о выявленных попытках руководство организации (предприятия) для принятия мер по упреждению подобных действий и правоохранительные органы для реагирования.</a:t>
            </a:r>
          </a:p>
          <a:p>
            <a:pPr marL="0" indent="0" algn="just">
              <a:buNone/>
            </a:pPr>
            <a:endPar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sz="4500" dirty="0"/>
          </a:p>
        </p:txBody>
      </p:sp>
    </p:spTree>
    <p:extLst>
      <p:ext uri="{BB962C8B-B14F-4D97-AF65-F5344CB8AC3E}">
        <p14:creationId xmlns:p14="http://schemas.microsoft.com/office/powerpoint/2010/main" val="359206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411900" y="732320"/>
            <a:ext cx="11494154"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 xmlns:a16="http://schemas.microsoft.com/office/drawing/2014/main" id="{83DFD812-936B-4F85-A2F9-645CC79820D7}"/>
              </a:ext>
            </a:extLst>
          </p:cNvPr>
          <p:cNvSpPr txBox="1"/>
          <p:nvPr/>
        </p:nvSpPr>
        <p:spPr>
          <a:xfrm>
            <a:off x="1362767" y="430517"/>
            <a:ext cx="9898602" cy="5422190"/>
          </a:xfrm>
          <a:prstGeom prst="rect">
            <a:avLst/>
          </a:prstGeom>
          <a:noFill/>
        </p:spPr>
        <p:txBody>
          <a:bodyPr wrap="square">
            <a:spAutoFit/>
          </a:bodyPr>
          <a:lstStyle/>
          <a:p>
            <a:pPr marL="342900" indent="-342900" algn="just">
              <a:lnSpc>
                <a:spcPct val="107000"/>
              </a:lnSpc>
              <a:spcAft>
                <a:spcPts val="800"/>
              </a:spcAft>
              <a:buFontTx/>
              <a:buChar char="-"/>
            </a:pPr>
            <a:r>
              <a:rPr lang="ru-RU" sz="2500" dirty="0">
                <a:solidFill>
                  <a:schemeClr val="bg1"/>
                </a:solidFill>
                <a:ea typeface="Calibri" panose="020F0502020204030204" pitchFamily="34" charset="0"/>
                <a:cs typeface="Times New Roman" panose="02020603050405020304" pitchFamily="18" charset="0"/>
              </a:rPr>
              <a:t>затем поступают </a:t>
            </a:r>
            <a:r>
              <a:rPr lang="ru-RU" sz="2500" u="sng" dirty="0">
                <a:solidFill>
                  <a:schemeClr val="bg1"/>
                </a:solidFill>
                <a:ea typeface="Calibri" panose="020F0502020204030204" pitchFamily="34" charset="0"/>
                <a:cs typeface="Times New Roman" panose="02020603050405020304" pitchFamily="18" charset="0"/>
              </a:rPr>
              <a:t>второй и последующие </a:t>
            </a:r>
            <a:r>
              <a:rPr lang="ru-RU" sz="2500" u="sng" dirty="0">
                <a:solidFill>
                  <a:schemeClr val="bg1"/>
                </a:solidFill>
                <a:effectLst/>
                <a:ea typeface="Calibri" panose="020F0502020204030204" pitchFamily="34" charset="0"/>
                <a:cs typeface="Times New Roman" panose="02020603050405020304" pitchFamily="18" charset="0"/>
              </a:rPr>
              <a:t>звонки </a:t>
            </a:r>
            <a:r>
              <a:rPr lang="ru-RU" sz="2500" dirty="0">
                <a:solidFill>
                  <a:schemeClr val="bg1"/>
                </a:solidFill>
                <a:effectLst/>
                <a:ea typeface="Calibri" panose="020F0502020204030204" pitchFamily="34" charset="0"/>
                <a:cs typeface="Times New Roman" panose="02020603050405020304" pitchFamily="18" charset="0"/>
              </a:rPr>
              <a:t>от имени работников Нацбанка, сотрудников правоохранительных органов (КГБ, ДФР, УСК, КГК и др.)</a:t>
            </a:r>
          </a:p>
          <a:p>
            <a:pPr algn="just">
              <a:lnSpc>
                <a:spcPct val="107000"/>
              </a:lnSpc>
              <a:spcAft>
                <a:spcPts val="800"/>
              </a:spcAft>
            </a:pPr>
            <a:r>
              <a:rPr lang="ru-RU" sz="2500" dirty="0">
                <a:solidFill>
                  <a:schemeClr val="bg1"/>
                </a:solidFill>
                <a:effectLst/>
                <a:ea typeface="Calibri" panose="020F0502020204030204" pitchFamily="34" charset="0"/>
                <a:cs typeface="Times New Roman" panose="02020603050405020304" pitchFamily="18" charset="0"/>
              </a:rPr>
              <a:t>	</a:t>
            </a:r>
            <a:r>
              <a:rPr lang="ru-RU" sz="2500" b="1" dirty="0">
                <a:solidFill>
                  <a:schemeClr val="bg1"/>
                </a:solidFill>
                <a:effectLst/>
                <a:ea typeface="Calibri" panose="020F0502020204030204" pitchFamily="34" charset="0"/>
                <a:cs typeface="Times New Roman" panose="02020603050405020304" pitchFamily="18" charset="0"/>
              </a:rPr>
              <a:t>Мошенниками </a:t>
            </a:r>
            <a:r>
              <a:rPr lang="ru-RU" sz="2500" dirty="0">
                <a:solidFill>
                  <a:schemeClr val="bg1"/>
                </a:solidFill>
                <a:effectLst/>
                <a:ea typeface="Calibri" panose="020F0502020204030204" pitchFamily="34" charset="0"/>
                <a:cs typeface="Times New Roman" panose="02020603050405020304" pitchFamily="18" charset="0"/>
              </a:rPr>
              <a:t>с</a:t>
            </a:r>
            <a:r>
              <a:rPr lang="ru-RU" sz="2500" b="1" dirty="0">
                <a:solidFill>
                  <a:schemeClr val="bg1"/>
                </a:solidFill>
                <a:effectLst/>
                <a:ea typeface="Calibri" panose="020F0502020204030204" pitchFamily="34" charset="0"/>
                <a:cs typeface="Times New Roman" panose="02020603050405020304" pitchFamily="18" charset="0"/>
              </a:rPr>
              <a:t>ообщается:</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что накануне это звонили злоумышленники, которым Вы сообщили личные или финансовые данные, с использованием которых на Вас оформлены кредиты либо банковский счет используется для переводов денежных средств на террористическую деятельность, либо банковский счет скомпрометирован и будут похищены деньги</a:t>
            </a:r>
          </a:p>
          <a:p>
            <a:pPr lvl="1" algn="just">
              <a:lnSpc>
                <a:spcPct val="107000"/>
              </a:lnSpc>
              <a:spcAft>
                <a:spcPts val="800"/>
              </a:spcAft>
            </a:pPr>
            <a:r>
              <a:rPr lang="ru-RU" sz="2500" b="1" dirty="0">
                <a:solidFill>
                  <a:schemeClr val="bg1"/>
                </a:solidFill>
                <a:ea typeface="Calibri" panose="020F0502020204030204" pitchFamily="34" charset="0"/>
                <a:cs typeface="Times New Roman" panose="02020603050405020304" pitchFamily="18" charset="0"/>
              </a:rPr>
              <a:t>	Поступают угрозы:</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 будет возбуждено уголовное дело, будет проведен обыск, имеющиеся наличные деньги будут изъяты</a:t>
            </a:r>
            <a:endParaRPr lang="x-none" sz="24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7293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658797" y="150920"/>
            <a:ext cx="11148504" cy="6356412"/>
          </a:xfrm>
        </p:spPr>
        <p:txBody>
          <a:bodyPr>
            <a:normAutofit fontScale="2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Также (реже) в Гродненской области фиксируются иные схемы киберпреступлений:</a:t>
            </a:r>
          </a:p>
          <a:p>
            <a:pPr marL="0" indent="0" algn="just">
              <a:buNone/>
            </a:pPr>
            <a:endPar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оплата на сомнительных сайтах услуг оформления виз для выезда в другие страны;</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предоплата на аренду «жилья» после поиска объявлений в сети Интернет;</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хищение средств под видом оплаты выигрыша в сети Интернет;</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перевод денег «возлюбленному», представляющемуся женщинам в переписке в мессенджере «военным», «врачом», «умирающим миллионером», «актером», попавшему в сложную ситуацию, требующую оплаты расходов для приезда в Республику Беларусь, растаможивания «ценного подарка» и т.п.  (например, известен факт общения от имени актера Киану Ривза);</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завладение деньгами путем фейковых объявлений о помощи больным людям (благотворительность), </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хищение путем просьб об одолжении денежных средств в социальной сети или в мессенджере обратившемуся в переписке «другу».</a:t>
            </a:r>
          </a:p>
          <a:p>
            <a:pPr marL="0" indent="0" algn="just">
              <a:buNone/>
            </a:pPr>
            <a:endPar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sz="4500" dirty="0"/>
          </a:p>
        </p:txBody>
      </p:sp>
    </p:spTree>
    <p:extLst>
      <p:ext uri="{BB962C8B-B14F-4D97-AF65-F5344CB8AC3E}">
        <p14:creationId xmlns:p14="http://schemas.microsoft.com/office/powerpoint/2010/main" val="537792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09447FBC-FFA0-4047-850E-19E7CE1BFE3E}"/>
              </a:ext>
            </a:extLst>
          </p:cNvPr>
          <p:cNvSpPr>
            <a:spLocks noGrp="1"/>
          </p:cNvSpPr>
          <p:nvPr>
            <p:ph idx="1"/>
          </p:nvPr>
        </p:nvSpPr>
        <p:spPr>
          <a:xfrm>
            <a:off x="658797" y="150920"/>
            <a:ext cx="11148504" cy="6356412"/>
          </a:xfrm>
        </p:spPr>
        <p:txBody>
          <a:bodyPr>
            <a:normAutofit fontScale="2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ВАЖНО ЗНАТЬ:</a:t>
            </a:r>
          </a:p>
          <a:p>
            <a:pPr marL="0" indent="0" algn="just">
              <a:buNone/>
            </a:pPr>
            <a:endPar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ряд сайтов либо аккаунтов могут быть фейковыми, они создаются в любой точке мира, нельзя решать любые финансовые вопросы в сети Интернет, обстоятельства уточнять личным звонком или при встрече; нельзя сообщать личные и финансовые данные; переходить по неизвестным ссылкам и сайтам, когда потребуется ввод личных данных и реквизитов (паспортные данные, реквизиты БПК, коды из СМС, логины и пароли к ученым записям, скачивание программ, подтверждение запроса на подключение аккаунта на второе устройство и т.д.)</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К сожалению, дать рекомендации о поведении в каждом возможном случае нельзя, но всем гражданам в любой ситуации следует не терять бдительность, обдуманно относится ко всему происходящему в сети Интернет. Необходимо мыслить критически и не принимать поспешных решений. Посоветуйтесь с членами семьи или друзьями. Ведь в большинстве случаев излишняя доверчивость и неосмотрительность самих граждан способствует совершению вышеуказанных преступлений.</a:t>
            </a:r>
          </a:p>
          <a:p>
            <a:pPr marL="0" indent="0" algn="just">
              <a:buNone/>
            </a:pPr>
            <a:endPar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x-none" sz="4500" dirty="0"/>
          </a:p>
        </p:txBody>
      </p:sp>
    </p:spTree>
    <p:extLst>
      <p:ext uri="{BB962C8B-B14F-4D97-AF65-F5344CB8AC3E}">
        <p14:creationId xmlns:p14="http://schemas.microsoft.com/office/powerpoint/2010/main" val="3992205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 xmlns:a16="http://schemas.microsoft.com/office/drawing/2014/main" id="{6928105A-12BF-494A-B70C-1FFFC05F512A}"/>
              </a:ext>
            </a:extLst>
          </p:cNvPr>
          <p:cNvSpPr>
            <a:spLocks noGrp="1"/>
          </p:cNvSpPr>
          <p:nvPr>
            <p:ph idx="1"/>
          </p:nvPr>
        </p:nvSpPr>
        <p:spPr>
          <a:xfrm>
            <a:off x="838200" y="88777"/>
            <a:ext cx="10515600" cy="6658252"/>
          </a:xfrm>
        </p:spPr>
        <p:txBody>
          <a:bodyPr>
            <a:normAutofit/>
          </a:bodyPr>
          <a:lstStyle/>
          <a:p>
            <a:pPr marL="0" indent="0">
              <a:buNone/>
            </a:pPr>
            <a:endPar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marL="0" indent="0">
              <a:buNone/>
            </a:pPr>
            <a:r>
              <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ФОРМЫ соучастия граждан в преступной деятельности мошенников:</a:t>
            </a:r>
          </a:p>
          <a:p>
            <a:pPr marL="0" indent="0">
              <a:buNone/>
            </a:pPr>
            <a:endPar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a:buFontTx/>
              <a:buChar char="-"/>
            </a:pPr>
            <a:r>
              <a:rPr lang="ru-RU" sz="4000" dirty="0">
                <a:solidFill>
                  <a:prstClr val="white"/>
                </a:solidFill>
                <a:latin typeface="Georgia" panose="02040502050405020303" pitchFamily="18" charset="0"/>
                <a:ea typeface="+mj-ea"/>
                <a:cs typeface="+mj-cs"/>
              </a:rPr>
              <a:t>«р</a:t>
            </a:r>
            <a:r>
              <a:rPr kumimoji="0" lang="ru-RU" sz="4000" b="0" i="0" u="none" strike="noStrike" kern="1200" cap="none" spc="0" normalizeH="0" baseline="0" noProof="0" dirty="0" err="1">
                <a:ln>
                  <a:noFill/>
                </a:ln>
                <a:solidFill>
                  <a:prstClr val="white"/>
                </a:solidFill>
                <a:effectLst/>
                <a:uLnTx/>
                <a:uFillTx/>
                <a:latin typeface="Georgia" panose="02040502050405020303" pitchFamily="18" charset="0"/>
                <a:ea typeface="+mj-ea"/>
                <a:cs typeface="+mj-cs"/>
              </a:rPr>
              <a:t>абота</a:t>
            </a:r>
            <a:r>
              <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 курьером: у обманутых граждан забрать/передать/перечислить деньги);</a:t>
            </a:r>
          </a:p>
          <a:p>
            <a:pPr algn="just">
              <a:buFontTx/>
              <a:buChar char="-"/>
            </a:pPr>
            <a:r>
              <a:rPr lang="ru-RU" sz="4000" dirty="0">
                <a:solidFill>
                  <a:prstClr val="white"/>
                </a:solidFill>
                <a:latin typeface="Georgia" panose="02040502050405020303" pitchFamily="18" charset="0"/>
                <a:ea typeface="+mj-ea"/>
                <a:cs typeface="+mj-cs"/>
              </a:rPr>
              <a:t>продажа мошенникам банковских карт и их реквизитов (логин и пароль к интернет-банку), которые используются для вывода похищенных средств</a:t>
            </a:r>
            <a:endParaRPr lang="x-none" sz="4000" dirty="0"/>
          </a:p>
        </p:txBody>
      </p:sp>
    </p:spTree>
    <p:extLst>
      <p:ext uri="{BB962C8B-B14F-4D97-AF65-F5344CB8AC3E}">
        <p14:creationId xmlns:p14="http://schemas.microsoft.com/office/powerpoint/2010/main" val="3425845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 xmlns:a16="http://schemas.microsoft.com/office/drawing/2014/main" id="{6928105A-12BF-494A-B70C-1FFFC05F512A}"/>
              </a:ext>
            </a:extLst>
          </p:cNvPr>
          <p:cNvSpPr>
            <a:spLocks noGrp="1"/>
          </p:cNvSpPr>
          <p:nvPr>
            <p:ph idx="1"/>
          </p:nvPr>
        </p:nvSpPr>
        <p:spPr>
          <a:xfrm>
            <a:off x="678402" y="656947"/>
            <a:ext cx="10515600" cy="3371618"/>
          </a:xfrm>
        </p:spPr>
        <p:txBody>
          <a:bodyPr>
            <a:noAutofit/>
          </a:bodyPr>
          <a:lstStyle/>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Обманули и подставили: пенсионерка из Гродно поверила мошенникам и оказалась под следствием</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Гродненским межрайонным отделом Следственного комитета устанавливаются обстоятельства мошенничества, совершенного в особо крупном размере.</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По данным следствия, в конце декабря прошлого года на домашний телефон 80-летней жительницы Гродно позвонил якобы «сотрудник Следственного комитета». С первых минут разговора он шокировал пенсионерку ложной информацией: на её имя оформлен кредит, по которому проведены сомнительные операции, часть из них – это переводы на финансирование экстремистской деятельности.</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Злоумышленник убедил женщину, что за эти действия ей грозит уголовная ответственность, и заявил о необходимости срочно получить в Москве справку, подтверждающую её непричастность. При этом он не называл ни конкретных должностных лиц, ни адресов государственных учреждений, где можно получить такой документ.</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Испуганная возможными последствиями, пенсионерка без возражений выполняла все указания мошенников. Одним из «поручений» было забрать «документы» у двух жителей областного центра, которые якобы оказались в аналогичной ситуации, и отвезти их в Москву.</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В тот же день женщина, передвигаясь на такси, поехала по указанным адресам, где её действительно ждали люди. Однако передавали они ей вовсе не документы, а денежные средства. Продолжая следовать инструкциям требовательного собеседника, жительница Гродно села в маршрутное такси, чтобы доехать до Минска. По пути транспорт остановили сотрудники ГАИ, которые обнаружили в её личных вещах более 84 тысяч рублей.</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На допросе женщина пояснила, что мошенники говорили с ней настолько убедительно, что у неё не возникло ни малейших сомнений в их искренности. О том, что незнакомые люди будут передавать ей деньги вместо документов, её никто не предупреждал.</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Гродненским межрайонным отделом Следственного комитета возбуждено уголовное дело по ч.4 ст.209 (мошенничество, совершенное в особо крупном размере) Уголовного кодекса Республики Беларусь.</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Окончательная правовая оценка действиям фигурантки будет дана по результатам расследования.</a:t>
            </a:r>
          </a:p>
        </p:txBody>
      </p:sp>
      <p:sp>
        <p:nvSpPr>
          <p:cNvPr id="3" name="Заголовок 1">
            <a:extLst>
              <a:ext uri="{FF2B5EF4-FFF2-40B4-BE49-F238E27FC236}">
                <a16:creationId xmlns="" xmlns:a16="http://schemas.microsoft.com/office/drawing/2014/main" id="{A8ACDDF0-7ED7-496E-AC79-ADC66F73FD24}"/>
              </a:ext>
            </a:extLst>
          </p:cNvPr>
          <p:cNvSpPr txBox="1">
            <a:spLocks/>
          </p:cNvSpPr>
          <p:nvPr/>
        </p:nvSpPr>
        <p:spPr>
          <a:xfrm>
            <a:off x="1097872" y="225719"/>
            <a:ext cx="9144000" cy="35133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Пример по делу «курьера»:</a:t>
            </a:r>
            <a:endParaRPr lang="x-none" sz="3000" dirty="0">
              <a:solidFill>
                <a:schemeClr val="bg1"/>
              </a:solidFill>
            </a:endParaRPr>
          </a:p>
        </p:txBody>
      </p:sp>
    </p:spTree>
    <p:extLst>
      <p:ext uri="{BB962C8B-B14F-4D97-AF65-F5344CB8AC3E}">
        <p14:creationId xmlns:p14="http://schemas.microsoft.com/office/powerpoint/2010/main" val="3182115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E4BE6E7-DBBA-4B3B-B9DE-77004F3D3D32}"/>
              </a:ext>
            </a:extLst>
          </p:cNvPr>
          <p:cNvSpPr>
            <a:spLocks noGrp="1"/>
          </p:cNvSpPr>
          <p:nvPr>
            <p:ph idx="1"/>
          </p:nvPr>
        </p:nvSpPr>
        <p:spPr>
          <a:xfrm>
            <a:off x="816746" y="443883"/>
            <a:ext cx="10537054" cy="5733080"/>
          </a:xfrm>
        </p:spPr>
        <p:txBody>
          <a:bodyPr>
            <a:normAutofit lnSpcReduction="10000"/>
          </a:bodyPr>
          <a:lstStyle/>
          <a:p>
            <a:pPr marL="0" indent="0" algn="just">
              <a:buNone/>
            </a:pPr>
            <a:r>
              <a:rPr lang="ru-RU" sz="3500" dirty="0">
                <a:solidFill>
                  <a:schemeClr val="bg1"/>
                </a:solidFill>
              </a:rPr>
              <a:t>Ответственность «курьера» за соучастие в преступлении - статья 209 Уголовного кодекса (максимальное наказание – до  12 лет лишения свободы со штрафом)</a:t>
            </a:r>
          </a:p>
          <a:p>
            <a:pPr marL="0" indent="0" algn="just">
              <a:buNone/>
            </a:pPr>
            <a:r>
              <a:rPr lang="ru-RU" sz="3500" dirty="0">
                <a:solidFill>
                  <a:schemeClr val="bg1"/>
                </a:solidFill>
              </a:rPr>
              <a:t>За продажу личной банковской карты либо реквизитов доступа к своему карт-счету - статья 12.35. КоАП (штраф от 20 до 50 базовых величин, общественные работы или арест)</a:t>
            </a:r>
          </a:p>
          <a:p>
            <a:pPr marL="0" indent="0" algn="just">
              <a:buNone/>
            </a:pPr>
            <a:r>
              <a:rPr lang="ru-RU" sz="3500" dirty="0">
                <a:solidFill>
                  <a:schemeClr val="bg1"/>
                </a:solidFill>
              </a:rPr>
              <a:t>За продажу чужих банковских карт либо реквизитов доступа к чужим карт-счетам) - статья 222 Уголовного кодекса (максимальное наказание до 10 лет лишения свободы)</a:t>
            </a:r>
            <a:endParaRPr lang="x-none" sz="3500" dirty="0">
              <a:solidFill>
                <a:schemeClr val="bg1"/>
              </a:solidFill>
            </a:endParaRPr>
          </a:p>
          <a:p>
            <a:pPr marL="0" indent="0" algn="just">
              <a:buNone/>
            </a:pPr>
            <a:endParaRPr lang="x-none" sz="3500" dirty="0">
              <a:solidFill>
                <a:schemeClr val="bg1"/>
              </a:solidFill>
            </a:endParaRPr>
          </a:p>
        </p:txBody>
      </p:sp>
    </p:spTree>
    <p:extLst>
      <p:ext uri="{BB962C8B-B14F-4D97-AF65-F5344CB8AC3E}">
        <p14:creationId xmlns:p14="http://schemas.microsoft.com/office/powerpoint/2010/main" val="2512749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E4BE6E7-DBBA-4B3B-B9DE-77004F3D3D32}"/>
              </a:ext>
            </a:extLst>
          </p:cNvPr>
          <p:cNvSpPr>
            <a:spLocks noGrp="1"/>
          </p:cNvSpPr>
          <p:nvPr>
            <p:ph idx="1"/>
          </p:nvPr>
        </p:nvSpPr>
        <p:spPr>
          <a:xfrm>
            <a:off x="816746" y="443883"/>
            <a:ext cx="10537054" cy="5733080"/>
          </a:xfrm>
        </p:spPr>
        <p:txBody>
          <a:bodyPr>
            <a:normAutofit/>
          </a:bodyPr>
          <a:lstStyle/>
          <a:p>
            <a:pPr marL="0" indent="0">
              <a:buNone/>
            </a:pPr>
            <a:r>
              <a:rPr lang="ru-RU" sz="4000" dirty="0">
                <a:solidFill>
                  <a:schemeClr val="bg1"/>
                </a:solidFill>
              </a:rPr>
              <a:t>ЛЮБЫЕ ДЕЙСТВИЯ В ИНТЕРНЕТЕ НАВСЕГДА ОСТАВЛЯЮТ ЦИФРОВОЙ ОТПЕЧАТОК (СЛЕДЫ), ПО КОТОРОМУ УСТАНАВЛИВАЮТ ВИНОВНОЕ ЛИЦО</a:t>
            </a:r>
          </a:p>
          <a:p>
            <a:pPr marL="0" indent="0">
              <a:buNone/>
            </a:pPr>
            <a:endParaRPr lang="ru-RU" sz="4000" dirty="0">
              <a:solidFill>
                <a:schemeClr val="bg1"/>
              </a:solidFill>
            </a:endParaRPr>
          </a:p>
          <a:p>
            <a:pPr marL="0" indent="0">
              <a:buNone/>
            </a:pPr>
            <a:r>
              <a:rPr lang="ru-RU" sz="4000" dirty="0">
                <a:solidFill>
                  <a:schemeClr val="bg1"/>
                </a:solidFill>
              </a:rPr>
              <a:t>ВСЯ ВЫЛОЖЕННАЯ В ИНТЕРНЕТ ЛИЧНАЯ и ФИНАНСОВАЯ ИНФОРМАЦИЯ МОЖЕТ БЫТЬ ИСПОЛЬЗОВАНА ПРОТИВ ВАС </a:t>
            </a:r>
          </a:p>
          <a:p>
            <a:pPr marL="0" indent="0">
              <a:buNone/>
            </a:pPr>
            <a:r>
              <a:rPr lang="ru-RU" sz="4000" dirty="0">
                <a:solidFill>
                  <a:schemeClr val="bg1"/>
                </a:solidFill>
              </a:rPr>
              <a:t>(ЦИФРОВОЕ ДОСЬЕ)</a:t>
            </a:r>
          </a:p>
          <a:p>
            <a:pPr marL="0" indent="0">
              <a:buNone/>
            </a:pPr>
            <a:endParaRPr lang="x-none" sz="4000" dirty="0">
              <a:solidFill>
                <a:schemeClr val="bg1"/>
              </a:solidFill>
            </a:endParaRPr>
          </a:p>
        </p:txBody>
      </p:sp>
    </p:spTree>
    <p:extLst>
      <p:ext uri="{BB962C8B-B14F-4D97-AF65-F5344CB8AC3E}">
        <p14:creationId xmlns:p14="http://schemas.microsoft.com/office/powerpoint/2010/main" val="2635609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 xmlns:a16="http://schemas.microsoft.com/office/drawing/2014/main" id="{394E7794-C224-47D8-A488-8B88238A74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8318" y="1100831"/>
            <a:ext cx="4048218" cy="5766010"/>
          </a:xfrm>
        </p:spPr>
      </p:pic>
      <p:sp>
        <p:nvSpPr>
          <p:cNvPr id="3" name="Заголовок 1">
            <a:extLst>
              <a:ext uri="{FF2B5EF4-FFF2-40B4-BE49-F238E27FC236}">
                <a16:creationId xmlns="" xmlns:a16="http://schemas.microsoft.com/office/drawing/2014/main" id="{7ACB3297-B1FB-4670-9BC8-0A4EBB7B48E1}"/>
              </a:ext>
            </a:extLst>
          </p:cNvPr>
          <p:cNvSpPr txBox="1">
            <a:spLocks/>
          </p:cNvSpPr>
          <p:nvPr/>
        </p:nvSpPr>
        <p:spPr>
          <a:xfrm>
            <a:off x="656948" y="225718"/>
            <a:ext cx="11336784" cy="67980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rPr>
              <a:t>Telegram-</a:t>
            </a:r>
            <a:r>
              <a:rPr lang="ru-RU" sz="3000" dirty="0">
                <a:solidFill>
                  <a:schemeClr val="bg1"/>
                </a:solidFill>
              </a:rPr>
              <a:t>канал Следственного комитета, в котором публикуются актуальные схемы, используемые </a:t>
            </a:r>
            <a:r>
              <a:rPr lang="ru-RU" sz="3000" dirty="0" err="1">
                <a:solidFill>
                  <a:schemeClr val="bg1"/>
                </a:solidFill>
              </a:rPr>
              <a:t>кибермошенниками</a:t>
            </a:r>
            <a:r>
              <a:rPr lang="ru-RU" sz="3000" dirty="0">
                <a:solidFill>
                  <a:schemeClr val="bg1"/>
                </a:solidFill>
              </a:rPr>
              <a:t> и другая информация о противодействии киберпреступлениям. </a:t>
            </a:r>
            <a:endParaRPr lang="x-none" sz="3000" dirty="0">
              <a:solidFill>
                <a:schemeClr val="bg1"/>
              </a:solidFill>
            </a:endParaRPr>
          </a:p>
        </p:txBody>
      </p:sp>
    </p:spTree>
    <p:extLst>
      <p:ext uri="{BB962C8B-B14F-4D97-AF65-F5344CB8AC3E}">
        <p14:creationId xmlns:p14="http://schemas.microsoft.com/office/powerpoint/2010/main" val="1434921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 xmlns:a16="http://schemas.microsoft.com/office/drawing/2014/main" id="{1487CDC2-7B62-47FF-A864-2BD4D05FE2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5894" y="1125537"/>
            <a:ext cx="5260212" cy="5732463"/>
          </a:xfrm>
        </p:spPr>
      </p:pic>
      <p:sp>
        <p:nvSpPr>
          <p:cNvPr id="5" name="Заголовок 1">
            <a:extLst>
              <a:ext uri="{FF2B5EF4-FFF2-40B4-BE49-F238E27FC236}">
                <a16:creationId xmlns="" xmlns:a16="http://schemas.microsoft.com/office/drawing/2014/main" id="{EF71B9E1-209B-486E-8C04-EF91A7E809B8}"/>
              </a:ext>
            </a:extLst>
          </p:cNvPr>
          <p:cNvSpPr txBox="1">
            <a:spLocks/>
          </p:cNvSpPr>
          <p:nvPr/>
        </p:nvSpPr>
        <p:spPr>
          <a:xfrm>
            <a:off x="656948" y="225718"/>
            <a:ext cx="11336784" cy="82184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3000" dirty="0">
                <a:solidFill>
                  <a:schemeClr val="bg1"/>
                </a:solidFill>
              </a:rPr>
              <a:t>Еженедельно по пятницам в эфире «Радио Гродно» в 17:50 отделом цифрового развития предварительного следствия УСК по Гродненской области жителям региона доводится актуальная информация о зафиксированных схемах киберпреступлений за неделю</a:t>
            </a:r>
            <a:endParaRPr lang="x-none" sz="3000" dirty="0">
              <a:solidFill>
                <a:schemeClr val="bg1"/>
              </a:solidFill>
            </a:endParaRPr>
          </a:p>
        </p:txBody>
      </p:sp>
    </p:spTree>
    <p:extLst>
      <p:ext uri="{BB962C8B-B14F-4D97-AF65-F5344CB8AC3E}">
        <p14:creationId xmlns:p14="http://schemas.microsoft.com/office/powerpoint/2010/main" val="2618505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2BFEAB1E-9204-440A-A0C9-173D0A73F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67" y="503293"/>
            <a:ext cx="3790365" cy="4351339"/>
          </a:xfrm>
          <a:prstGeom prst="rect">
            <a:avLst/>
          </a:prstGeom>
        </p:spPr>
      </p:pic>
      <p:sp>
        <p:nvSpPr>
          <p:cNvPr id="3" name="Объект 2">
            <a:extLst>
              <a:ext uri="{FF2B5EF4-FFF2-40B4-BE49-F238E27FC236}">
                <a16:creationId xmlns="" xmlns:a16="http://schemas.microsoft.com/office/drawing/2014/main" id="{1DAEB81E-696D-450B-AC33-9DF9AC632A70}"/>
              </a:ext>
            </a:extLst>
          </p:cNvPr>
          <p:cNvSpPr>
            <a:spLocks noGrp="1"/>
          </p:cNvSpPr>
          <p:nvPr>
            <p:ph idx="1"/>
          </p:nvPr>
        </p:nvSpPr>
        <p:spPr>
          <a:xfrm>
            <a:off x="4005072" y="1825625"/>
            <a:ext cx="8083296" cy="4745504"/>
          </a:xfrm>
          <a:ln>
            <a:noFill/>
          </a:ln>
        </p:spPr>
        <p:txBody>
          <a:bodyPr>
            <a:normAutofit fontScale="25000" lnSpcReduction="20000"/>
          </a:bodyPr>
          <a:lstStyle/>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r>
              <a:rPr lang="ru-RU" sz="19200" b="1" dirty="0">
                <a:solidFill>
                  <a:schemeClr val="bg1"/>
                </a:solidFill>
                <a:latin typeface="Cambria Math" panose="02040503050406030204" pitchFamily="18" charset="0"/>
                <a:ea typeface="Cambria Math" panose="02040503050406030204" pitchFamily="18" charset="0"/>
              </a:rPr>
              <a:t>СПАСИБО ЗА ВНИМАНИЕ !!! </a:t>
            </a:r>
          </a:p>
          <a:p>
            <a:pPr marL="0" indent="0" algn="ctr">
              <a:buNone/>
            </a:pPr>
            <a:r>
              <a:rPr lang="ru-RU" sz="2000" b="1" dirty="0">
                <a:solidFill>
                  <a:schemeClr val="bg1"/>
                </a:solidFill>
                <a:latin typeface="Bahnschrift SemiLight" panose="020B0502040204020203" pitchFamily="34" charset="0"/>
              </a:rPr>
              <a:t>						           </a:t>
            </a:r>
          </a:p>
          <a:p>
            <a:pPr marL="0" indent="0" algn="ctr">
              <a:buNone/>
            </a:pPr>
            <a:r>
              <a:rPr lang="ru-RU" sz="2000" b="1" dirty="0">
                <a:solidFill>
                  <a:schemeClr val="bg1"/>
                </a:solidFill>
                <a:latin typeface="Bahnschrift SemiLight" panose="020B0502040204020203" pitchFamily="34" charset="0"/>
              </a:rPr>
              <a:t>					</a:t>
            </a:r>
          </a:p>
          <a:p>
            <a:pPr marL="0" indent="0" algn="ctr">
              <a:buNone/>
            </a:pPr>
            <a:endParaRPr lang="ru-RU" sz="2000" b="1" dirty="0">
              <a:solidFill>
                <a:schemeClr val="bg1"/>
              </a:solidFill>
              <a:latin typeface="Bahnschrift SemiLight" panose="020B0502040204020203" pitchFamily="34" charset="0"/>
            </a:endParaRPr>
          </a:p>
          <a:p>
            <a:pPr marL="0" indent="0" algn="ctr">
              <a:buNone/>
            </a:pPr>
            <a:endParaRPr lang="ru-RU" sz="2000" b="1" dirty="0">
              <a:solidFill>
                <a:schemeClr val="bg1"/>
              </a:solidFill>
              <a:latin typeface="Bahnschrift SemiLight" panose="020B0502040204020203" pitchFamily="34" charset="0"/>
            </a:endParaRPr>
          </a:p>
          <a:p>
            <a:pPr marL="0" indent="0" algn="ctr">
              <a:buNone/>
            </a:pPr>
            <a:r>
              <a:rPr lang="ru-RU" sz="2000" b="1" dirty="0">
                <a:solidFill>
                  <a:schemeClr val="bg1"/>
                </a:solidFill>
                <a:latin typeface="Bahnschrift SemiLight" panose="020B0502040204020203" pitchFamily="34" charset="0"/>
              </a:rPr>
              <a:t>                                                                   	                                                                                                                                         </a:t>
            </a:r>
          </a:p>
          <a:p>
            <a:pPr marL="0" indent="0" algn="ctr">
              <a:buNone/>
            </a:pPr>
            <a:endParaRPr lang="ru-RU" sz="2000" b="1" dirty="0">
              <a:solidFill>
                <a:schemeClr val="bg1"/>
              </a:solidFill>
              <a:latin typeface="Bahnschrift SemiLight" panose="020B0502040204020203" pitchFamily="34" charset="0"/>
              <a:ea typeface="Cambria Math" panose="02040503050406030204" pitchFamily="18" charset="0"/>
            </a:endParaRPr>
          </a:p>
          <a:p>
            <a:pPr marL="0" indent="0" algn="ctr">
              <a:buNone/>
            </a:pPr>
            <a:endParaRPr lang="ru-RU" sz="8000" b="1" dirty="0">
              <a:solidFill>
                <a:schemeClr val="bg1"/>
              </a:solidFill>
              <a:latin typeface="Cambria Math" panose="02040503050406030204" pitchFamily="18" charset="0"/>
              <a:ea typeface="Cambria Math" panose="02040503050406030204" pitchFamily="18" charset="0"/>
            </a:endParaRP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отдел цифрового развития</a:t>
            </a: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предварительного следствия</a:t>
            </a: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УСК Республики Беларусь </a:t>
            </a: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по Гродненской области  </a:t>
            </a:r>
          </a:p>
        </p:txBody>
      </p:sp>
    </p:spTree>
    <p:extLst>
      <p:ext uri="{BB962C8B-B14F-4D97-AF65-F5344CB8AC3E}">
        <p14:creationId xmlns:p14="http://schemas.microsoft.com/office/powerpoint/2010/main" val="40268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anim calcmode="lin" valueType="num">
                                      <p:cBhvr additive="base">
                                        <p:cTn id="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 calcmode="lin" valueType="num">
                                      <p:cBhvr additive="base">
                                        <p:cTn id="2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anim calcmode="lin" valueType="num">
                                      <p:cBhvr additive="base">
                                        <p:cTn id="2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anim calcmode="lin" valueType="num">
                                      <p:cBhvr additive="base">
                                        <p:cTn id="3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 calcmode="lin" valueType="num">
                                      <p:cBhvr additive="base">
                                        <p:cTn id="3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C8EC533-0539-4958-B5A9-8CD68114CB2C}"/>
              </a:ext>
            </a:extLst>
          </p:cNvPr>
          <p:cNvSpPr>
            <a:spLocks noGrp="1"/>
          </p:cNvSpPr>
          <p:nvPr>
            <p:ph idx="1"/>
          </p:nvPr>
        </p:nvSpPr>
        <p:spPr>
          <a:xfrm>
            <a:off x="411900" y="732320"/>
            <a:ext cx="11494154"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 xmlns:a16="http://schemas.microsoft.com/office/drawing/2014/main" id="{83DFD812-936B-4F85-A2F9-645CC79820D7}"/>
              </a:ext>
            </a:extLst>
          </p:cNvPr>
          <p:cNvSpPr txBox="1"/>
          <p:nvPr/>
        </p:nvSpPr>
        <p:spPr>
          <a:xfrm>
            <a:off x="1362767" y="430517"/>
            <a:ext cx="9898602" cy="6957482"/>
          </a:xfrm>
          <a:prstGeom prst="rect">
            <a:avLst/>
          </a:prstGeom>
          <a:noFill/>
        </p:spPr>
        <p:txBody>
          <a:bodyPr wrap="square">
            <a:spAutoFit/>
          </a:bodyPr>
          <a:lstStyle/>
          <a:p>
            <a:pPr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500" b="1" dirty="0">
                <a:solidFill>
                  <a:schemeClr val="bg1"/>
                </a:solidFill>
                <a:effectLst/>
                <a:ea typeface="Calibri" panose="020F0502020204030204" pitchFamily="34" charset="0"/>
                <a:cs typeface="Times New Roman" panose="02020603050405020304" pitchFamily="18" charset="0"/>
              </a:rPr>
              <a:t>Мошенники требуют:</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все наличные сбережения «ЗАДЕКЛАРИРОВАТЬ» путем перевода по предоставленным реквизитам счета либо передать курьеру</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все наличные сбережения «ПРЕДОСТАВИТЬ ДЛЯ ПРОВЕРКИ» путем передачи курьеру</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участвовать в спецоперации, частью которой является оформление кредитов в банках и перевод денежных средств по предоставленным реквизитам либо их передача курьеру</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предоставить доступ к карт-счету (сообщить все реквизиты банковской карты и коды из </a:t>
            </a:r>
            <a:r>
              <a:rPr lang="en-US" sz="2500" dirty="0">
                <a:solidFill>
                  <a:schemeClr val="bg1"/>
                </a:solidFill>
                <a:effectLst/>
                <a:ea typeface="Calibri" panose="020F0502020204030204" pitchFamily="34" charset="0"/>
                <a:cs typeface="Times New Roman" panose="02020603050405020304" pitchFamily="18" charset="0"/>
              </a:rPr>
              <a:t>SMS</a:t>
            </a:r>
            <a:r>
              <a:rPr lang="ru-RU" sz="2500" dirty="0">
                <a:solidFill>
                  <a:schemeClr val="bg1"/>
                </a:solidFill>
                <a:effectLst/>
                <a:ea typeface="Calibri" panose="020F0502020204030204" pitchFamily="34" charset="0"/>
                <a:cs typeface="Times New Roman" panose="02020603050405020304" pitchFamily="18" charset="0"/>
              </a:rPr>
              <a:t>, либо логин и пароль в интернет-банк) для перевода денег на «безопасный» счет</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по предоставленной ссылке установить на телефон программу удаленного доступа для просмотра всей информации на телефоне</a:t>
            </a:r>
          </a:p>
          <a:p>
            <a:pPr marL="342900" indent="-342900" algn="just">
              <a:lnSpc>
                <a:spcPct val="107000"/>
              </a:lnSpc>
              <a:spcAft>
                <a:spcPts val="800"/>
              </a:spcAft>
              <a:buFont typeface="Arial" panose="020B0604020202020204" pitchFamily="34" charset="0"/>
              <a:buChar char="•"/>
            </a:pPr>
            <a:endPar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endPar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836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E587FBF1-8DA8-45D7-805D-5926BD894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421" y="1113137"/>
            <a:ext cx="8318820" cy="5744863"/>
          </a:xfrm>
          <a:prstGeom prst="rect">
            <a:avLst/>
          </a:prstGeom>
        </p:spPr>
      </p:pic>
      <p:sp>
        <p:nvSpPr>
          <p:cNvPr id="2" name="Заголовок 1">
            <a:extLst>
              <a:ext uri="{FF2B5EF4-FFF2-40B4-BE49-F238E27FC236}">
                <a16:creationId xmlns="" xmlns:a16="http://schemas.microsoft.com/office/drawing/2014/main" id="{F38A80EA-8B47-4B9A-95CB-AAF1BC78B4C0}"/>
              </a:ext>
            </a:extLst>
          </p:cNvPr>
          <p:cNvSpPr>
            <a:spLocks noGrp="1"/>
          </p:cNvSpPr>
          <p:nvPr>
            <p:ph type="ctrTitle"/>
          </p:nvPr>
        </p:nvSpPr>
        <p:spPr>
          <a:xfrm>
            <a:off x="1740816" y="233662"/>
            <a:ext cx="9144000" cy="879475"/>
          </a:xfrm>
        </p:spPr>
        <p:txBody>
          <a:bodyPr>
            <a:normAutofit/>
          </a:bodyPr>
          <a:lstStyle/>
          <a:p>
            <a:r>
              <a:rPr lang="ru-RU" sz="2000" dirty="0">
                <a:solidFill>
                  <a:schemeClr val="bg1"/>
                </a:solidFill>
              </a:rPr>
              <a:t>Мошенники создают фейковые аккаунты в мессенджерах с наименованиями государственных органов и организаций</a:t>
            </a:r>
            <a:endParaRPr lang="x-none" sz="2000" dirty="0">
              <a:solidFill>
                <a:schemeClr val="bg1"/>
              </a:solidFill>
            </a:endParaRPr>
          </a:p>
        </p:txBody>
      </p:sp>
    </p:spTree>
    <p:extLst>
      <p:ext uri="{BB962C8B-B14F-4D97-AF65-F5344CB8AC3E}">
        <p14:creationId xmlns:p14="http://schemas.microsoft.com/office/powerpoint/2010/main" val="4162913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EF18BE30-15D7-4DCA-80DD-0B37965E4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306" y="1295486"/>
            <a:ext cx="7815607" cy="5562514"/>
          </a:xfrm>
          <a:prstGeom prst="rect">
            <a:avLst/>
          </a:prstGeom>
        </p:spPr>
      </p:pic>
      <p:sp>
        <p:nvSpPr>
          <p:cNvPr id="2" name="Заголовок 1">
            <a:extLst>
              <a:ext uri="{FF2B5EF4-FFF2-40B4-BE49-F238E27FC236}">
                <a16:creationId xmlns="" xmlns:a16="http://schemas.microsoft.com/office/drawing/2014/main" id="{1FCFA771-578D-42CE-837F-DC02B7BCF899}"/>
              </a:ext>
            </a:extLst>
          </p:cNvPr>
          <p:cNvSpPr>
            <a:spLocks noGrp="1"/>
          </p:cNvSpPr>
          <p:nvPr>
            <p:ph type="title"/>
          </p:nvPr>
        </p:nvSpPr>
        <p:spPr>
          <a:xfrm>
            <a:off x="2343705" y="365125"/>
            <a:ext cx="9027850" cy="683943"/>
          </a:xfrm>
        </p:spPr>
        <p:txBody>
          <a:bodyPr>
            <a:normAutofit fontScale="90000"/>
          </a:bodyPr>
          <a:lstStyle/>
          <a:p>
            <a:pPr algn="just"/>
            <a:r>
              <a:rPr lang="ru-RU" sz="2500" dirty="0">
                <a:solidFill>
                  <a:schemeClr val="bg1"/>
                </a:solidFill>
              </a:rPr>
              <a:t>Мошенники оборудуют комнаты, имитируя рабочие кабинеты сотрудников правоохранительных органов, одеваются в форму, для беседы с потерпевшими по видеосвязи в мессенджерах</a:t>
            </a:r>
            <a:endParaRPr lang="x-none" sz="2500" dirty="0">
              <a:solidFill>
                <a:schemeClr val="bg1"/>
              </a:solidFill>
            </a:endParaRPr>
          </a:p>
        </p:txBody>
      </p:sp>
    </p:spTree>
    <p:extLst>
      <p:ext uri="{BB962C8B-B14F-4D97-AF65-F5344CB8AC3E}">
        <p14:creationId xmlns:p14="http://schemas.microsoft.com/office/powerpoint/2010/main" val="214459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C5159BB7-3130-4DEB-899D-6AA622564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035" y="947974"/>
            <a:ext cx="8303879" cy="5910026"/>
          </a:xfrm>
          <a:prstGeom prst="rect">
            <a:avLst/>
          </a:prstGeom>
        </p:spPr>
      </p:pic>
      <p:sp>
        <p:nvSpPr>
          <p:cNvPr id="2" name="Заголовок 1">
            <a:extLst>
              <a:ext uri="{FF2B5EF4-FFF2-40B4-BE49-F238E27FC236}">
                <a16:creationId xmlns="" xmlns:a16="http://schemas.microsoft.com/office/drawing/2014/main" id="{7C47BC55-1A1F-447E-9B70-248F2C13AD40}"/>
              </a:ext>
            </a:extLst>
          </p:cNvPr>
          <p:cNvSpPr>
            <a:spLocks noGrp="1"/>
          </p:cNvSpPr>
          <p:nvPr>
            <p:ph type="title"/>
          </p:nvPr>
        </p:nvSpPr>
        <p:spPr>
          <a:xfrm>
            <a:off x="2086252" y="221943"/>
            <a:ext cx="9267548" cy="726032"/>
          </a:xfrm>
        </p:spPr>
        <p:txBody>
          <a:bodyPr>
            <a:normAutofit/>
          </a:bodyPr>
          <a:lstStyle/>
          <a:p>
            <a:r>
              <a:rPr lang="ru-RU" sz="2500" dirty="0">
                <a:solidFill>
                  <a:schemeClr val="bg1"/>
                </a:solidFill>
              </a:rPr>
              <a:t>Демонстрируют в ходе видеосвязи поддельные удостоверения</a:t>
            </a:r>
            <a:endParaRPr lang="x-none" sz="2500" dirty="0">
              <a:solidFill>
                <a:schemeClr val="bg1"/>
              </a:solidFill>
            </a:endParaRPr>
          </a:p>
        </p:txBody>
      </p:sp>
    </p:spTree>
    <p:extLst>
      <p:ext uri="{BB962C8B-B14F-4D97-AF65-F5344CB8AC3E}">
        <p14:creationId xmlns:p14="http://schemas.microsoft.com/office/powerpoint/2010/main" val="10555047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1184</TotalTime>
  <Words>1790</Words>
  <Application>Microsoft Office PowerPoint</Application>
  <PresentationFormat>Произвольный</PresentationFormat>
  <Paragraphs>195</Paragraphs>
  <Slides>58</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Тема Office</vt:lpstr>
      <vt:lpstr>Презентация PowerPoint</vt:lpstr>
      <vt:lpstr>   СТАТИСТИКА за 2025 год:</vt:lpstr>
      <vt:lpstr>Презентация PowerPoint</vt:lpstr>
      <vt:lpstr>Презентация PowerPoint</vt:lpstr>
      <vt:lpstr>Презентация PowerPoint</vt:lpstr>
      <vt:lpstr>Презентация PowerPoint</vt:lpstr>
      <vt:lpstr>Мошенники создают фейковые аккаунты в мессенджерах с наименованиями государственных органов и организаций</vt:lpstr>
      <vt:lpstr>Мошенники оборудуют комнаты, имитируя рабочие кабинеты сотрудников правоохранительных органов, одеваются в форму, для беседы с потерпевшими по видеосвязи в мессенджерах</vt:lpstr>
      <vt:lpstr>Демонстрируют в ходе видеосвязи поддельные удостоверения</vt:lpstr>
      <vt:lpstr>Мошенники могут предоставлять ссылки на фишинговые сайты, имитирующие сайты государственных органов, где выманивают личную и финансовую информацию (логин и пароль в интернет-банк, данные банковской карты и др.) </vt:lpstr>
      <vt:lpstr>   Примеры по уголовным делам:</vt:lpstr>
      <vt:lpstr>   Примеры по уголовным делам:</vt:lpstr>
      <vt:lpstr>   Примеры по уголовным делам:</vt:lpstr>
      <vt:lpstr>Презентация PowerPoint</vt:lpstr>
      <vt:lpstr>- при малейших подозрениях работники банка САМОСТОЯТЕЛЬНО заблокируют счет, интернет-банк, аннулируют кредит     - При звонках от имени работников банка или сотрудников правоохранительных органов необходимо взять паузу, обдумать происходящее, не передавать никаких данных и не совершать никаких действий со счетом либо деньгами;      - ПРИ ЛЮБЫХ ПРОСЬБАХ ПРЕДОСТАВИТЬ ЛИЧНЫЕ ЛИБО ФИНАНСОВЫЕ ДАННЫЕ - завершить разговор и перезвонить в свой банк по официальным телефонам либо в ОВД;  </vt:lpstr>
      <vt:lpstr>Презентация PowerPoint</vt:lpstr>
      <vt:lpstr>Примеры мошеннической рекламы о заработке на инвестициях</vt:lpstr>
      <vt:lpstr>Примеры мошеннической рекламы о заработке на инвестициях</vt:lpstr>
      <vt:lpstr>Примеры мошеннической рекламы о заработке на инвестициях</vt:lpstr>
      <vt:lpstr>Нередко для размещения мошеннической рекламы клонируют официальные сайты информационных агентств (официальный адрес сайта – belta.by)</vt:lpstr>
      <vt:lpstr>Типичная форма авторизации на фейковой интернет-бирже/платформе</vt:lpstr>
      <vt:lpstr>Типичная форма контента страниц фейковой интернет-биржи/платформы</vt:lpstr>
      <vt:lpstr>Мошенничество «на возврате» (на интернет-ресурсах распространяется мошенническая реклама о помощи «юристов», «агентств» и др. о возврате ранее похищенных средств с целью завладения деньгами под предлогом оплаты услуг, страховок и т.д. (кроме правоохранительных органов никто вернуть деньги не поможет)</vt:lpstr>
      <vt:lpstr>ДИПФЕЙК ВИДЕО</vt:lpstr>
      <vt:lpstr>   Примеры по уголовным делам:</vt:lpstr>
      <vt:lpstr>   Примеры по уголовным делам: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Конфликты в сети и возможности медиации в их разрешении</dc:title>
  <dc:creator>Павел Седых</dc:creator>
  <cp:lastModifiedBy>Пользователь</cp:lastModifiedBy>
  <cp:revision>113</cp:revision>
  <dcterms:created xsi:type="dcterms:W3CDTF">2023-09-14T04:29:06Z</dcterms:created>
  <dcterms:modified xsi:type="dcterms:W3CDTF">2026-04-16T09:43:58Z</dcterms:modified>
</cp:coreProperties>
</file>